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360" r:id="rId3"/>
    <p:sldId id="361" r:id="rId4"/>
    <p:sldId id="363" r:id="rId5"/>
    <p:sldId id="362" r:id="rId6"/>
    <p:sldId id="296" r:id="rId7"/>
    <p:sldId id="297" r:id="rId8"/>
    <p:sldId id="304" r:id="rId9"/>
    <p:sldId id="299" r:id="rId10"/>
    <p:sldId id="260" r:id="rId11"/>
    <p:sldId id="305" r:id="rId12"/>
    <p:sldId id="306" r:id="rId13"/>
    <p:sldId id="307" r:id="rId14"/>
    <p:sldId id="309" r:id="rId15"/>
    <p:sldId id="364" r:id="rId16"/>
    <p:sldId id="321" r:id="rId17"/>
    <p:sldId id="358" r:id="rId18"/>
    <p:sldId id="310" r:id="rId19"/>
    <p:sldId id="28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angal" panose="02040503050203030202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0077BE"/>
    <a:srgbClr val="3333FF"/>
    <a:srgbClr val="007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 snapToGrid="0">
      <p:cViewPr varScale="1">
        <p:scale>
          <a:sx n="52" d="100"/>
          <a:sy n="52" d="100"/>
        </p:scale>
        <p:origin x="-25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D6995-CAE0-45DE-BF55-3DA7730EC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8B29A-39BD-4DF4-A4D4-A0085F8D1E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DEBC7F-3002-491C-90D2-F039BAC29B7F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353482-DBD8-4501-B9AA-09876051AF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AE8E9B-C4C2-483B-98B2-4B9766AE9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D6B92-3CDD-4A31-BD8A-A1A4E9B336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D35A0-13F3-44E4-B30E-54041B5FC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angal" pitchFamily="18" charset="0"/>
              </a:defRPr>
            </a:lvl1pPr>
          </a:lstStyle>
          <a:p>
            <a:pPr>
              <a:defRPr/>
            </a:pPr>
            <a:fld id="{9A3BA28A-B4EC-4AF3-896B-879A62D46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29E5D4A-828D-4982-A177-16C7BFED2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5F6FB7F-41E5-4FE2-84E7-D7913F97A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8A5922A-7D06-4DBE-968B-C44F1BDA49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fld id="{FEDDBB67-5B5E-4474-9540-9D1575EF75FE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85EF2E9-4D32-49E6-B480-B82F54451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969117D-1582-4A39-8009-D048FBC7C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/>
              <a:t>The pivot from English-dominant to Other Language-dominant content is an symbolic moment in the history of the Internet, and will occur in the next couple of years.</a:t>
            </a:r>
          </a:p>
          <a:p>
            <a:pPr defTabSz="457200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4D66596-B0A7-4D29-B77E-CB0852E03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fld id="{C25FCEAE-3490-4C9A-BE53-464A41F0EA1A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011F914-E29F-421D-8A65-A0AB25422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0277F4B-A8ED-4029-A79F-E29777683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64A6BB3-871E-4D46-9E87-587951B8F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fld id="{1957EE48-FC06-49D1-8BBF-4B7BFF25906F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B0A3D10-A2A8-4B08-8519-09873C0BF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1A71342-3610-456E-AB89-1B5A52546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Motivation slide.</a:t>
            </a:r>
          </a:p>
          <a:p>
            <a:endParaRPr lang="en-US" altLang="en-US"/>
          </a:p>
          <a:p>
            <a:r>
              <a:rPr lang="en-US" altLang="en-US"/>
              <a:t>Students should understand what is expected of them with regard to UA and EAI.  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7413699-5F4E-49CB-9E51-24068C342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fld id="{66C79956-C163-4B09-8008-512E2C6826E4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7065-80AA-4E96-AA02-36B8ED73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4173-ED67-41C7-A921-0E70E88CCBA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97DC-99F9-4D61-8435-E9E12264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F28D6-F9F9-4AC1-885A-BAC43B7B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3242-BFF7-409B-81A6-12B6A777B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3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7604-F231-4411-9C54-BA97AFDC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D214-727D-4F58-892B-137A19F1CFA9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6C790-0F6F-46F5-8662-3B3CA2B7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6CE05-8F2A-4A2D-ADA9-4F713EE4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9F33-4199-408F-BD0C-049A2EA7F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5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92E52-7262-4821-8200-0009B181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568C-8A75-4DBD-B9E3-39A5C7383C66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32D2C-F176-4681-9C6D-0D37FB42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23A5-6B9B-4338-99C0-9DE94C96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FE13-130A-4EA0-A7E1-C6F555EB1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5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: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15049D5-8935-446F-9BC8-10E787236264}"/>
              </a:ext>
            </a:extLst>
          </p:cNvPr>
          <p:cNvSpPr/>
          <p:nvPr userDrawn="1"/>
        </p:nvSpPr>
        <p:spPr>
          <a:xfrm>
            <a:off x="0" y="2838450"/>
            <a:ext cx="12192000" cy="4027488"/>
          </a:xfrm>
          <a:custGeom>
            <a:avLst/>
            <a:gdLst>
              <a:gd name="connsiteX0" fmla="*/ 0 w 9198524"/>
              <a:gd name="connsiteY0" fmla="*/ 0 h 5515904"/>
              <a:gd name="connsiteX1" fmla="*/ 9198524 w 9198524"/>
              <a:gd name="connsiteY1" fmla="*/ 3014506 h 5515904"/>
              <a:gd name="connsiteX2" fmla="*/ 9198524 w 9198524"/>
              <a:gd name="connsiteY2" fmla="*/ 5477421 h 5515904"/>
              <a:gd name="connsiteX3" fmla="*/ 0 w 9198524"/>
              <a:gd name="connsiteY3" fmla="*/ 5515904 h 5515904"/>
              <a:gd name="connsiteX4" fmla="*/ 0 w 9198524"/>
              <a:gd name="connsiteY4" fmla="*/ 0 h 551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8524" h="5515904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B3E97B6-BE87-491A-ABE1-8C156C86D991}"/>
              </a:ext>
            </a:extLst>
          </p:cNvPr>
          <p:cNvSpPr/>
          <p:nvPr userDrawn="1"/>
        </p:nvSpPr>
        <p:spPr>
          <a:xfrm>
            <a:off x="3476625" y="3935413"/>
            <a:ext cx="8715375" cy="2922587"/>
          </a:xfrm>
          <a:custGeom>
            <a:avLst/>
            <a:gdLst>
              <a:gd name="connsiteX0" fmla="*/ 6029715 w 6029715"/>
              <a:gd name="connsiteY0" fmla="*/ 0 h 6875638"/>
              <a:gd name="connsiteX1" fmla="*/ 6029715 w 6029715"/>
              <a:gd name="connsiteY1" fmla="*/ 6875638 h 6875638"/>
              <a:gd name="connsiteX2" fmla="*/ 0 w 6029715"/>
              <a:gd name="connsiteY2" fmla="*/ 6875638 h 6875638"/>
              <a:gd name="connsiteX3" fmla="*/ 6029715 w 6029715"/>
              <a:gd name="connsiteY3" fmla="*/ 0 h 687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9715" h="6875638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2B340-8965-4F5F-9BC0-28CB5BA8531C}"/>
              </a:ext>
            </a:extLst>
          </p:cNvPr>
          <p:cNvSpPr/>
          <p:nvPr userDrawn="1"/>
        </p:nvSpPr>
        <p:spPr>
          <a:xfrm>
            <a:off x="982663" y="6486525"/>
            <a:ext cx="10998200" cy="3794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82B79-14BB-408F-B79F-CEE29A8A049C}"/>
              </a:ext>
            </a:extLst>
          </p:cNvPr>
          <p:cNvSpPr/>
          <p:nvPr userDrawn="1"/>
        </p:nvSpPr>
        <p:spPr>
          <a:xfrm>
            <a:off x="0" y="6488113"/>
            <a:ext cx="1828800" cy="377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10" descr="ua-logo_wht.png">
            <a:extLst>
              <a:ext uri="{FF2B5EF4-FFF2-40B4-BE49-F238E27FC236}">
                <a16:creationId xmlns:a16="http://schemas.microsoft.com/office/drawing/2014/main" id="{A704BEA1-0642-460C-A5C2-1730B2C6D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538913"/>
            <a:ext cx="882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C519C26-D5EA-4657-9EF4-7203366E8127}"/>
              </a:ext>
            </a:extLst>
          </p:cNvPr>
          <p:cNvSpPr/>
          <p:nvPr userDrawn="1"/>
        </p:nvSpPr>
        <p:spPr>
          <a:xfrm>
            <a:off x="11769725" y="6488113"/>
            <a:ext cx="430213" cy="37782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A29AD96-476C-477B-8962-EB924063C720}"/>
              </a:ext>
            </a:extLst>
          </p:cNvPr>
          <p:cNvSpPr/>
          <p:nvPr userDrawn="1"/>
        </p:nvSpPr>
        <p:spPr>
          <a:xfrm rot="10800000">
            <a:off x="1630363" y="6486525"/>
            <a:ext cx="430212" cy="377825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7312D5-F0BA-4B77-BADB-7FE8AA70BF3D}"/>
              </a:ext>
            </a:extLst>
          </p:cNvPr>
          <p:cNvSpPr/>
          <p:nvPr userDrawn="1"/>
        </p:nvSpPr>
        <p:spPr>
          <a:xfrm>
            <a:off x="1746250" y="6486525"/>
            <a:ext cx="165100" cy="77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DFA1CE8-F41D-4351-8FE2-4B6390B9BA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88788" y="6646863"/>
            <a:ext cx="1889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fld id="{1020BEAA-7796-403D-83FA-EFEE47A78C40}" type="slidenum">
              <a:rPr lang="en-CA" altLang="en-US" sz="1200">
                <a:solidFill>
                  <a:schemeClr val="bg1"/>
                </a:solidFill>
                <a:latin typeface="Open Sans" panose="020B0606030504020204"/>
                <a:ea typeface="Open Sans" panose="020B0606030504020204"/>
                <a:cs typeface="Open Sans" panose="020B0606030504020204"/>
              </a:rPr>
              <a:pPr algn="ctr"/>
              <a:t>‹#›</a:t>
            </a:fld>
            <a:endParaRPr lang="en-US" altLang="en-US" sz="1200">
              <a:solidFill>
                <a:schemeClr val="bg1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26720" y="275167"/>
            <a:ext cx="11255336" cy="1143000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21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516DB6-90CC-4C32-B03E-E5206094C58F}"/>
              </a:ext>
            </a:extLst>
          </p:cNvPr>
          <p:cNvSpPr/>
          <p:nvPr userDrawn="1"/>
        </p:nvSpPr>
        <p:spPr>
          <a:xfrm>
            <a:off x="0" y="6486525"/>
            <a:ext cx="11980863" cy="3794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816D2-DCA5-4364-BE85-35A2748B4824}"/>
              </a:ext>
            </a:extLst>
          </p:cNvPr>
          <p:cNvSpPr/>
          <p:nvPr userDrawn="1"/>
        </p:nvSpPr>
        <p:spPr>
          <a:xfrm>
            <a:off x="0" y="6488113"/>
            <a:ext cx="1828800" cy="377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8" descr="ua-logo_wht.png">
            <a:extLst>
              <a:ext uri="{FF2B5EF4-FFF2-40B4-BE49-F238E27FC236}">
                <a16:creationId xmlns:a16="http://schemas.microsoft.com/office/drawing/2014/main" id="{26C7FBE9-DDE9-4469-8490-A465D5CD74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538913"/>
            <a:ext cx="882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D2C9286-9A55-401B-BE14-90BEE6981F95}"/>
              </a:ext>
            </a:extLst>
          </p:cNvPr>
          <p:cNvSpPr/>
          <p:nvPr userDrawn="1"/>
        </p:nvSpPr>
        <p:spPr>
          <a:xfrm>
            <a:off x="11769725" y="6488113"/>
            <a:ext cx="430213" cy="37782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CA3B0CC-0DE9-4BE3-8EBC-29D8A12694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88788" y="6646863"/>
            <a:ext cx="1889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fld id="{F716FFEB-9C27-4401-B872-7795ADD89641}" type="slidenum">
              <a:rPr lang="en-CA" altLang="en-US" sz="1200">
                <a:solidFill>
                  <a:schemeClr val="bg1"/>
                </a:solidFill>
                <a:latin typeface="Open Sans" panose="020B0606030504020204"/>
                <a:ea typeface="Open Sans" panose="020B0606030504020204"/>
                <a:cs typeface="Open Sans" panose="020B0606030504020204"/>
              </a:rPr>
              <a:pPr algn="ctr"/>
              <a:t>‹#›</a:t>
            </a:fld>
            <a:endParaRPr lang="en-US" altLang="en-US" sz="1200">
              <a:solidFill>
                <a:schemeClr val="bg1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0B0D006A-F102-4CF1-A427-6DC1AFCD16F3}"/>
              </a:ext>
            </a:extLst>
          </p:cNvPr>
          <p:cNvSpPr/>
          <p:nvPr userDrawn="1"/>
        </p:nvSpPr>
        <p:spPr>
          <a:xfrm rot="10800000">
            <a:off x="1630363" y="6486525"/>
            <a:ext cx="430212" cy="377825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51F7F-2822-42A8-AB59-3B4DB0165245}"/>
              </a:ext>
            </a:extLst>
          </p:cNvPr>
          <p:cNvSpPr/>
          <p:nvPr userDrawn="1"/>
        </p:nvSpPr>
        <p:spPr>
          <a:xfrm>
            <a:off x="1746250" y="6486525"/>
            <a:ext cx="165100" cy="77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6721" y="275167"/>
            <a:ext cx="11268508" cy="1143000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rgbClr val="00000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27567" y="1852083"/>
            <a:ext cx="11267661" cy="4087119"/>
          </a:xfrm>
          <a:prstGeom prst="rect">
            <a:avLst/>
          </a:prstGeom>
        </p:spPr>
        <p:txBody>
          <a:bodyPr/>
          <a:lstStyle>
            <a:lvl1pPr marL="365751" indent="-243834">
              <a:buClr>
                <a:schemeClr val="accent3"/>
              </a:buClr>
              <a:buSzPct val="85000"/>
              <a:buFont typeface="Lucida Grande"/>
              <a:buChar char="*"/>
              <a:defRPr sz="2667">
                <a:solidFill>
                  <a:srgbClr val="000000"/>
                </a:solidFill>
                <a:latin typeface="Open Sans Light"/>
                <a:cs typeface="Open Sans Light"/>
              </a:defRPr>
            </a:lvl1pPr>
            <a:lvl2pPr marL="731502" indent="-243834">
              <a:buClr>
                <a:schemeClr val="accent3"/>
              </a:buClr>
              <a:buSzPct val="85000"/>
              <a:buFont typeface="Lucida Grande"/>
              <a:buChar char="*"/>
              <a:defRPr sz="2400">
                <a:solidFill>
                  <a:srgbClr val="000000"/>
                </a:solidFill>
                <a:latin typeface="Open Sans Light"/>
                <a:cs typeface="Open Sans Light"/>
              </a:defRPr>
            </a:lvl2pPr>
            <a:lvl3pPr marL="1097253" indent="-243834">
              <a:buClr>
                <a:schemeClr val="accent3"/>
              </a:buClr>
              <a:buSzPct val="85000"/>
              <a:buFont typeface="Lucida Grande"/>
              <a:buChar char="*"/>
              <a:defRPr sz="2133">
                <a:solidFill>
                  <a:srgbClr val="000000"/>
                </a:solidFill>
                <a:latin typeface="Open Sans Light"/>
                <a:cs typeface="Open Sans Light"/>
              </a:defRPr>
            </a:lvl3pPr>
            <a:lvl4pPr marL="1463003" indent="-243834">
              <a:buClr>
                <a:schemeClr val="accent3"/>
              </a:buClr>
              <a:buSzPct val="85000"/>
              <a:buFont typeface="Lucida Grande"/>
              <a:buChar char="*"/>
              <a:defRPr sz="1867">
                <a:solidFill>
                  <a:srgbClr val="000000"/>
                </a:solidFill>
                <a:latin typeface="Open Sans Light"/>
                <a:cs typeface="Open Sans Light"/>
              </a:defRPr>
            </a:lvl4pPr>
            <a:lvl5pPr marL="1828754" indent="-243834">
              <a:buClr>
                <a:schemeClr val="accent3"/>
              </a:buClr>
              <a:buSzPct val="85000"/>
              <a:buFont typeface="Lucida Grande"/>
              <a:buChar char="*"/>
              <a:defRPr sz="1867">
                <a:solidFill>
                  <a:srgbClr val="0000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65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C15D-E8F1-4774-AECA-00190C3C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BB09-FD74-4077-8B39-782342D26432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8C1B7-BD7E-4A2E-88E4-678400D0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A62FF-F542-4896-9B80-87145871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7A11-A427-4790-9A61-9267341F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21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4B34-AF90-4CE4-BCD6-B746CB67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7FBC-A341-4C74-B587-2CBD348C1ADB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01B0-0C53-4706-9C4A-85B9638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36D62-1241-4FAB-9D52-7AAD5EF0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3D6A-6852-4099-802D-2F1E6591F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49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0D4906-E2DD-4960-A5C2-FC5159BA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030B-3461-4A4A-8F6A-45254ECD233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2C9B5-7B22-4FBF-A31E-7702F036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952F90-ED70-4598-A75A-33F68576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6CFF-9DC7-478E-B236-DB90C9434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19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602B0D-DEE3-4B76-ACA9-CA7314A3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62A6-383A-4F14-89FE-1A6557EB49B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511581-BA8F-464B-83BD-F12B843B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BA5B8-0BE9-436D-92E5-9DC645CA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E0A2-2460-4FCF-AC14-A434C3F88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7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C78943-DB9F-447C-9F30-EC2724CC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9401-410E-4D5B-8D09-80CB41BA5EF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A019B0-D96A-42BC-95B9-684DEEE0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339830-5BD9-4750-95CF-6584CEC0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5987-F76B-4EF1-825D-309BBA2AF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8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C8CD71-FDF4-42F9-AF92-E1759CB1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34D2-2B62-4CDA-824D-6F60350156DC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898D29-B8FB-4D57-A7CB-55F57D8E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F3424F-F57A-4E8A-99B5-6CA0066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5A4A-7E8B-46A8-851F-9293448A6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07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76F5AB-618D-4EF4-B268-460087D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DEB8-ACC3-4415-82BE-B13672617207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01F20-443E-4382-B5E4-C530BB50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D1F7C-9380-4455-80CF-BEBC7259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F256-15A7-48DA-85CA-2F7E137FE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6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875FC3-1A80-4085-8344-92416226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E58E-97BD-49D3-A323-83FC7927366C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311A07-C3C5-4AA4-8109-0B796123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8A04CB-DEBF-4BE5-88E4-43936563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FD05-181B-4D7B-B471-CAACDA8FD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91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999AD5-F641-45A5-9178-016FE3D154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8DB186-486E-4100-BB8D-156C05F02C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6C8B-6B3E-4662-9C19-BE947D98B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F0B05F-89D9-4CCE-8C56-5B13E117E841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C606-572C-4AEE-ACE5-90D9D88DD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6A4F5-6B15-41DA-8D1B-761F4EE4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angal" pitchFamily="18" charset="0"/>
              </a:defRPr>
            </a:lvl1pPr>
          </a:lstStyle>
          <a:p>
            <a:pPr>
              <a:defRPr/>
            </a:pPr>
            <a:fld id="{F089DD31-ADB8-4C4C-A4E8-671313A35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&#2360;&#2306;&#2346;&#2352;&#2381;&#2325;@&#2337;&#2375;&#2335;&#2366;&#2350;&#2375;&#2354;.&#2349;&#2366;&#2352;&#2340;" TargetMode="External"/><Relationship Id="rId3" Type="http://schemas.openxmlformats.org/officeDocument/2006/relationships/hyperlink" Target="mailto:&#2309;&#2332;&#2351;@&#2337;&#2366;&#2335;&#2366;.&#2349;&#2366;&#2352;&#2340;" TargetMode="External"/><Relationship Id="rId7" Type="http://schemas.openxmlformats.org/officeDocument/2006/relationships/hyperlink" Target="mailto:&#3114;&#3149;&#3120;&#3135;&#3119;&#3134;&#3074;&#3093;@&#3105;&#3143;&#3103;&#3134;.&#3117;&#3134;&#3120;&#3108;&#3149;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&#2990;&#2985;&#3007;&#2999;&#3021;@&#2975;&#3021;&#2975;.&#2986;&#3006;&#2992;&#2980;" TargetMode="External"/><Relationship Id="rId11" Type="http://schemas.openxmlformats.org/officeDocument/2006/relationships/image" Target="../media/image9.jpeg"/><Relationship Id="rId5" Type="http://schemas.openxmlformats.org/officeDocument/2006/relationships/hyperlink" Target="mailto:&#2741;&#2760;&#2742;&#2750;&#2738;&#2752;@&#2726;&#2750;&#2724;&#2750;.&#2733;&#2750;&#2736;&#2724;" TargetMode="External"/><Relationship Id="rId10" Type="http://schemas.openxmlformats.org/officeDocument/2006/relationships/image" Target="../media/image8.jpeg"/><Relationship Id="rId4" Type="http://schemas.openxmlformats.org/officeDocument/2006/relationships/hyperlink" Target="mailto:&#2600;&#2623;&#2596;&#2623;&#2600;@&#2598;&#2622;&#2596;&#2622;.&#2605;&#2622;&#2608;&#2596;" TargetMode="External"/><Relationship Id="rId9" Type="http://schemas.openxmlformats.org/officeDocument/2006/relationships/hyperlink" Target="mailto:&#2480;&#2509;&#2479;&#2494;&#2478;@&#2465;&#2494;&#2463;&#2494;&#2478;&#2503;&#2482;&#2509;.&#2477;&#2494;&#2480;&#2468;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aydata.com/" TargetMode="External"/><Relationship Id="rId2" Type="http://schemas.openxmlformats.org/officeDocument/2006/relationships/hyperlink" Target="mailto:ajay@xgenplu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asg.tech@&#2337;&#2366;&#2335;&#2366;&#2350;&#2375;&#2354;.&#2349;&#2366;&#2352;&#2340;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jay@xgenplu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B8EE8F8-D1C8-4FFA-A403-8B050BF1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982663"/>
            <a:ext cx="10515600" cy="1325562"/>
          </a:xfrm>
        </p:spPr>
        <p:txBody>
          <a:bodyPr/>
          <a:lstStyle/>
          <a:p>
            <a:pPr algn="ctr"/>
            <a:r>
              <a:rPr lang="en-IN" altLang="en-US" sz="4800"/>
              <a:t>Lets Look at   </a:t>
            </a:r>
            <a:br>
              <a:rPr lang="en-IN" altLang="en-US" b="1"/>
            </a:br>
            <a:r>
              <a:rPr lang="en-IN" altLang="en-US" b="1"/>
              <a:t>UASG / IDN / EAI </a:t>
            </a:r>
            <a:endParaRPr lang="hi-IN" altLang="en-US" b="1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ACCD92DC-25FE-42C3-90FE-F85137EB4F66}"/>
              </a:ext>
            </a:extLst>
          </p:cNvPr>
          <p:cNvSpPr txBox="1">
            <a:spLocks/>
          </p:cNvSpPr>
          <p:nvPr/>
        </p:nvSpPr>
        <p:spPr bwMode="auto">
          <a:xfrm>
            <a:off x="623888" y="3163888"/>
            <a:ext cx="110950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dirty="0">
                <a:latin typeface="Calibri Light" panose="020F0302020204030204" pitchFamily="34" charset="0"/>
              </a:rPr>
              <a:t>Presented by: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4400" b="1" dirty="0" err="1">
                <a:latin typeface="Calibri Light" panose="020F0302020204030204" pitchFamily="34" charset="0"/>
              </a:rPr>
              <a:t>Dr.</a:t>
            </a:r>
            <a:r>
              <a:rPr lang="en-IN" altLang="en-US" sz="4400" b="1" dirty="0">
                <a:latin typeface="Calibri Light" panose="020F0302020204030204" pitchFamily="34" charset="0"/>
              </a:rPr>
              <a:t> Ajay Data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 dirty="0">
                <a:latin typeface="Calibri Light" panose="020F0302020204030204" pitchFamily="34" charset="0"/>
              </a:rPr>
              <a:t>Co-Chair – ICANN-NBGP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 dirty="0">
                <a:latin typeface="Calibri Light" panose="020F0302020204030204" pitchFamily="34" charset="0"/>
              </a:rPr>
              <a:t>Expert Panel – Root Zone LGR Application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 dirty="0">
                <a:latin typeface="Calibri Light" panose="020F0302020204030204" pitchFamily="34" charset="0"/>
              </a:rPr>
              <a:t>Coordinator – EAI – UASG.TECH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 dirty="0">
                <a:latin typeface="Calibri Light" panose="020F0302020204030204" pitchFamily="34" charset="0"/>
              </a:rPr>
              <a:t>Member – ISPCP Constituency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 dirty="0">
                <a:latin typeface="Calibri Light" panose="020F0302020204030204" pitchFamily="34" charset="0"/>
              </a:rPr>
              <a:t>Council Member – ICANN </a:t>
            </a:r>
            <a:r>
              <a:rPr lang="en-IN" altLang="en-US" sz="2400" b="1" dirty="0" err="1">
                <a:latin typeface="Calibri Light" panose="020F0302020204030204" pitchFamily="34" charset="0"/>
              </a:rPr>
              <a:t>ccNSO</a:t>
            </a:r>
            <a:r>
              <a:rPr lang="en-IN" altLang="en-US" sz="2400" b="1" dirty="0">
                <a:latin typeface="Calibri Light" panose="020F0302020204030204" pitchFamily="34" charset="0"/>
              </a:rPr>
              <a:t> (Oct 25</a:t>
            </a:r>
            <a:r>
              <a:rPr lang="en-IN" altLang="en-US" sz="2400" b="1" baseline="30000" dirty="0">
                <a:latin typeface="Calibri Light" panose="020F0302020204030204" pitchFamily="34" charset="0"/>
              </a:rPr>
              <a:t>th</a:t>
            </a:r>
            <a:r>
              <a:rPr lang="en-IN" altLang="en-US" sz="2400" b="1" dirty="0">
                <a:latin typeface="Calibri Light" panose="020F0302020204030204" pitchFamily="34" charset="0"/>
              </a:rPr>
              <a:t>) </a:t>
            </a:r>
            <a:endParaRPr lang="hi-IN" altLang="en-US" sz="2400" b="1" dirty="0">
              <a:latin typeface="Calibri Light" panose="020F0302020204030204" pitchFamily="34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E1AD1A-FF9F-4B3E-8568-74CDF208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6294438"/>
            <a:ext cx="285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>
                <a:latin typeface="Arial" panose="020B0604020202020204" pitchFamily="34" charset="0"/>
              </a:rPr>
              <a:t>https://www.xgenplus.com</a:t>
            </a:r>
          </a:p>
        </p:txBody>
      </p:sp>
      <p:pic>
        <p:nvPicPr>
          <p:cNvPr id="3" name="Picture 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2F802E97-074B-41B0-A547-8363FCE77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27000"/>
            <a:ext cx="2843963" cy="1058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CB29-36AE-49E2-8062-C88E66CB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15913"/>
            <a:ext cx="10966450" cy="1325562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EAI - Email Address in your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9FFF-E0D5-4F04-8136-DC23E4E5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638"/>
            <a:ext cx="10515600" cy="46593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hi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3"/>
              </a:rPr>
              <a:t>अजय@डाटा.भारत</a:t>
            </a:r>
            <a:r>
              <a:rPr lang="en-US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(Hindi)</a:t>
            </a:r>
            <a:endParaRPr lang="pa-IN" altLang="en-US" sz="240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pa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4"/>
              </a:rPr>
              <a:t>ਨਿਤਿਨ@ਦਾਤਾ.ਭਾਰਤ</a:t>
            </a:r>
            <a:r>
              <a:rPr lang="pa-IN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(Punjabi)</a:t>
            </a:r>
            <a:endParaRPr lang="hi-IN" altLang="en-US" sz="240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gu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5"/>
              </a:rPr>
              <a:t>વૈશાલી@દાતા.ભારત</a:t>
            </a:r>
            <a:r>
              <a:rPr lang="gu-IN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(Gujrati)</a:t>
            </a:r>
            <a:endParaRPr lang="gu-IN" altLang="en-US" sz="240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ta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6"/>
              </a:rPr>
              <a:t>மனிஷ்@ட்ட.பாரத</a:t>
            </a:r>
            <a:r>
              <a:rPr lang="ta-IN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(Tamil)</a:t>
            </a:r>
            <a:endParaRPr lang="ta-IN" altLang="en-US" sz="240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te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7"/>
              </a:rPr>
              <a:t>ప్రియాంక@డేటా.భారత్</a:t>
            </a:r>
            <a:r>
              <a:rPr lang="te-IN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(Telugu)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ur-PK" altLang="en-US" sz="2400">
                <a:solidFill>
                  <a:srgbClr val="0070C0"/>
                </a:solidFill>
                <a:latin typeface="Century Gothic" panose="020B0502020202020204" pitchFamily="34" charset="0"/>
              </a:rPr>
              <a:t>رضوان @ڈیٹا.بھارت </a:t>
            </a:r>
            <a:r>
              <a:rPr lang="en-US" altLang="en-US" sz="240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(Urdu)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hi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8"/>
              </a:rPr>
              <a:t>संपर्क@डेटामेल.भारत</a:t>
            </a:r>
            <a:r>
              <a:rPr lang="en-US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(Marathi)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as-IN" altLang="en-US" sz="2400">
                <a:solidFill>
                  <a:srgbClr val="7F7F7F"/>
                </a:solidFill>
                <a:latin typeface="Century Gothic" panose="020B0502020202020204" pitchFamily="34" charset="0"/>
                <a:hlinkClick r:id="rId9"/>
              </a:rPr>
              <a:t>র্যাম@ডাটামেল্.ভারত</a:t>
            </a:r>
            <a:r>
              <a:rPr lang="en-US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(Bengali)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40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7F7F7F"/>
                </a:solidFill>
                <a:latin typeface="Century Gothic" panose="020B0502020202020204" pitchFamily="34" charset="0"/>
              </a:rPr>
              <a:t>And SO On………..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endParaRPr lang="en-US" altLang="en-US" sz="240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endParaRPr lang="en-US" alt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5D4AA7B9-113F-4327-84A5-A489B0F95A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0"/>
            <a:ext cx="1219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63741-554B-4222-8CED-15AC107F0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586038"/>
            <a:ext cx="14255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E2542-CF5C-4A87-BCAE-D885208C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614738"/>
            <a:ext cx="2347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entury Gothic" panose="020B0502020202020204" pitchFamily="34" charset="0"/>
              </a:rPr>
              <a:t>Languages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F654-B1F9-466F-B575-46A2EEC5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15913"/>
            <a:ext cx="10966450" cy="1325562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Lets look at </a:t>
            </a:r>
            <a:r>
              <a:rPr lang="hi-IN" altLang="en-US" sz="4000" b="1"/>
              <a:t>भारत</a:t>
            </a:r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4691E540-26FC-47BB-A2D9-C63B834D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0"/>
            <a:ext cx="1219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>
            <a:extLst>
              <a:ext uri="{FF2B5EF4-FFF2-40B4-BE49-F238E27FC236}">
                <a16:creationId xmlns:a16="http://schemas.microsoft.com/office/drawing/2014/main" id="{9DF5D149-55BA-411C-8AD5-14E49724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78000"/>
            <a:ext cx="11007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Only 400 million people uses Internet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300 million are on mobile (mobile broadband nation)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22 official languages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Consumption of Regional content is more than English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Indian language internet users are growing @ 18% as against 3%.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ICANN / WEF / UNESCO  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Next billion people will come online if we can break language barrier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3998-4EC4-458B-B4F4-BCA97F9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15913"/>
            <a:ext cx="10966450" cy="1325562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Lets look at </a:t>
            </a:r>
            <a:r>
              <a:rPr lang="hi-IN" altLang="en-US" sz="4000" b="1"/>
              <a:t>भारत</a:t>
            </a:r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4F99ABFA-7A81-4430-8B2B-BBEFAD3B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0"/>
            <a:ext cx="1219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D91EA2-0369-43A7-BE22-2EDCF489C4CB}"/>
              </a:ext>
            </a:extLst>
          </p:cNvPr>
          <p:cNvSpPr txBox="1"/>
          <p:nvPr/>
        </p:nvSpPr>
        <p:spPr>
          <a:xfrm>
            <a:off x="1046163" y="2090738"/>
            <a:ext cx="101123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dirty="0"/>
              <a:t>3 regional language is now LAW in every mobile phone.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dirty="0"/>
              <a:t>22 official languages is must in phone for reading the content in every phone from 1</a:t>
            </a:r>
            <a:r>
              <a:rPr lang="en-IN" sz="2800" baseline="30000" dirty="0"/>
              <a:t>st</a:t>
            </a:r>
            <a:r>
              <a:rPr lang="en-IN" sz="2800" dirty="0"/>
              <a:t> May 2018.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dirty="0"/>
              <a:t>All official website are in </a:t>
            </a:r>
            <a:r>
              <a:rPr lang="en-IN" sz="2800" dirty="0" err="1"/>
              <a:t>English+Regional</a:t>
            </a:r>
            <a:r>
              <a:rPr lang="en-IN" sz="2800" dirty="0"/>
              <a:t> language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IN" sz="2800" dirty="0"/>
          </a:p>
          <a:p>
            <a:pPr>
              <a:defRPr/>
            </a:pPr>
            <a:r>
              <a:rPr lang="en-IN" sz="2800" dirty="0"/>
              <a:t>To access regional language, person is still</a:t>
            </a:r>
          </a:p>
          <a:p>
            <a:pPr>
              <a:defRPr/>
            </a:pPr>
            <a:r>
              <a:rPr lang="en-IN" sz="2800" dirty="0"/>
              <a:t>supposed to know English ?</a:t>
            </a:r>
          </a:p>
          <a:p>
            <a:pPr>
              <a:defRPr/>
            </a:pPr>
            <a:endParaRPr lang="en-IN" sz="2800" dirty="0"/>
          </a:p>
          <a:p>
            <a:pPr>
              <a:defRPr/>
            </a:pPr>
            <a:endParaRPr lang="en-IN" sz="2800" dirty="0"/>
          </a:p>
          <a:p>
            <a:pPr>
              <a:defRPr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FAC5-E24E-4AAA-B422-A3845876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15913"/>
            <a:ext cx="10966450" cy="1325562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Lets look at </a:t>
            </a:r>
            <a:r>
              <a:rPr lang="hi-IN" altLang="en-US" sz="4000" b="1">
                <a:solidFill>
                  <a:srgbClr val="FF0000"/>
                </a:solidFill>
              </a:rPr>
              <a:t>भारत</a:t>
            </a:r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97D783C-CCC5-45BF-8159-B745360AC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0"/>
            <a:ext cx="1219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7">
            <a:extLst>
              <a:ext uri="{FF2B5EF4-FFF2-40B4-BE49-F238E27FC236}">
                <a16:creationId xmlns:a16="http://schemas.microsoft.com/office/drawing/2014/main" id="{8436CEE0-F64F-41C8-9878-AD4BD5D5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2090738"/>
            <a:ext cx="9998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latin typeface="Arial" panose="020B0604020202020204" pitchFamily="34" charset="0"/>
              </a:rPr>
              <a:t>Domain name with .</a:t>
            </a:r>
            <a:r>
              <a:rPr lang="hi-IN" altLang="en-US" b="1">
                <a:latin typeface="Arial" panose="020B0604020202020204" pitchFamily="34" charset="0"/>
              </a:rPr>
              <a:t>भारत</a:t>
            </a:r>
            <a:r>
              <a:rPr lang="en-IN" altLang="en-US" b="1">
                <a:latin typeface="Arial" panose="020B0604020202020204" pitchFamily="34" charset="0"/>
              </a:rPr>
              <a:t> makes website 100% accessible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latin typeface="Arial" panose="020B0604020202020204" pitchFamily="34" charset="0"/>
              </a:rPr>
              <a:t>In users preferred language, without knowing English.</a:t>
            </a:r>
            <a:endParaRPr lang="en-IN" altLang="en-US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4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Language barrier broken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5EB2-7C95-4E7B-A146-52FA3D21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27025"/>
            <a:ext cx="10966450" cy="1325563"/>
          </a:xfrm>
        </p:spPr>
        <p:txBody>
          <a:bodyPr/>
          <a:lstStyle/>
          <a:p>
            <a:pPr algn="ctr" eaLnBrk="1" hangingPunct="1"/>
            <a:r>
              <a:rPr lang="hi-IN" altLang="en-US" sz="4000" b="1">
                <a:solidFill>
                  <a:srgbClr val="FF0000"/>
                </a:solidFill>
              </a:rPr>
              <a:t>भारत</a:t>
            </a:r>
            <a:r>
              <a:rPr lang="en-US" altLang="en-US" sz="4000" b="1">
                <a:solidFill>
                  <a:srgbClr val="0077BE"/>
                </a:solidFill>
                <a:latin typeface="Century Gothic" panose="020B0502020202020204" pitchFamily="34" charset="0"/>
              </a:rPr>
              <a:t> – Biggest Opportunity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5A282AE5-0555-4927-A8FD-3F90214F4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0"/>
            <a:ext cx="1219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7">
            <a:extLst>
              <a:ext uri="{FF2B5EF4-FFF2-40B4-BE49-F238E27FC236}">
                <a16:creationId xmlns:a16="http://schemas.microsoft.com/office/drawing/2014/main" id="{C49A05F1-E06B-4073-A66C-785D92F1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2044700"/>
            <a:ext cx="7194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latin typeface="Arial" panose="020B0604020202020204" pitchFamily="34" charset="0"/>
              </a:rPr>
              <a:t>Next 500 million people can come online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latin typeface="Arial" panose="020B0604020202020204" pitchFamily="34" charset="0"/>
              </a:rPr>
              <a:t>if we break the language barrier.</a:t>
            </a:r>
            <a:endParaRPr lang="en-IN" altLang="en-US" sz="4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851D50A1-7AC5-416C-8AFE-E840E6A8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3429000"/>
            <a:ext cx="7793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solidFill>
                  <a:srgbClr val="FF0000"/>
                </a:solidFill>
                <a:latin typeface="Arial" panose="020B0604020202020204" pitchFamily="34" charset="0"/>
              </a:rPr>
              <a:t>Similar companies like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N" altLang="en-US">
                <a:latin typeface="Arial" panose="020B0604020202020204" pitchFamily="34" charset="0"/>
              </a:rPr>
              <a:t>Amazon, Paypal, Facebook, Twitter, Google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latin typeface="Arial" panose="020B0604020202020204" pitchFamily="34" charset="0"/>
              </a:rPr>
              <a:t>Can be from </a:t>
            </a:r>
            <a:r>
              <a:rPr lang="en-IN" altLang="en-US" b="1">
                <a:latin typeface="Arial" panose="020B0604020202020204" pitchFamily="34" charset="0"/>
              </a:rPr>
              <a:t>India</a:t>
            </a:r>
            <a:r>
              <a:rPr lang="en-IN" altLang="en-US">
                <a:latin typeface="Arial" panose="020B0604020202020204" pitchFamily="34" charset="0"/>
              </a:rPr>
              <a:t> in regional language.</a:t>
            </a:r>
            <a:endParaRPr lang="en-IN" altLang="en-US" sz="4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C192727-6690-4AF1-90E6-95065488A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IN" altLang="en-US" sz="4400"/>
              <a:t>Understanding</a:t>
            </a:r>
            <a:r>
              <a:rPr lang="en-IN" altLang="en-US" sz="600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N" altLang="en-US" sz="6000"/>
              <a:t>Universal Acceptance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D969-E537-4830-92E8-DE64B415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274638"/>
            <a:ext cx="112680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Five Criteria of 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6D9C-A03E-4E4F-8C87-EAE139E4F1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3422650"/>
            <a:ext cx="11268075" cy="2809875"/>
          </a:xfrm>
        </p:spPr>
        <p:txBody>
          <a:bodyPr/>
          <a:lstStyle/>
          <a:p>
            <a:pPr marL="0" indent="0">
              <a:buFont typeface="Lucida Grande"/>
              <a:buNone/>
              <a:defRPr/>
            </a:pPr>
            <a:r>
              <a:rPr lang="en-US" dirty="0"/>
              <a:t>Universal Acceptance is the state where </a:t>
            </a:r>
          </a:p>
          <a:p>
            <a:pPr>
              <a:defRPr/>
            </a:pPr>
            <a:r>
              <a:rPr lang="en-US" dirty="0"/>
              <a:t>all valid domain names and email addresses are </a:t>
            </a:r>
            <a:r>
              <a:rPr lang="en-US" b="1" dirty="0"/>
              <a:t>accepted, validated, stored, processed </a:t>
            </a:r>
            <a:r>
              <a:rPr lang="en-US" dirty="0"/>
              <a:t>and </a:t>
            </a:r>
            <a:r>
              <a:rPr lang="en-US" b="1" dirty="0"/>
              <a:t>displayed </a:t>
            </a:r>
            <a:r>
              <a:rPr lang="en-US" dirty="0"/>
              <a:t>correctly and consistently </a:t>
            </a:r>
          </a:p>
          <a:p>
            <a:pPr>
              <a:defRPr/>
            </a:pPr>
            <a:r>
              <a:rPr lang="en-US" dirty="0"/>
              <a:t>by </a:t>
            </a:r>
            <a:r>
              <a:rPr lang="en-US" u="sng" dirty="0"/>
              <a:t>all</a:t>
            </a:r>
            <a:r>
              <a:rPr lang="en-US" dirty="0"/>
              <a:t> Internet-enabled applications, devices and systems.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3" descr="ua-capability-icons_org_Accept.png">
            <a:extLst>
              <a:ext uri="{FF2B5EF4-FFF2-40B4-BE49-F238E27FC236}">
                <a16:creationId xmlns:a16="http://schemas.microsoft.com/office/drawing/2014/main" id="{9125F2FF-0251-42E4-B803-91C265B0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417638"/>
            <a:ext cx="746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ua-capability-icons_org_Display.png">
            <a:extLst>
              <a:ext uri="{FF2B5EF4-FFF2-40B4-BE49-F238E27FC236}">
                <a16:creationId xmlns:a16="http://schemas.microsoft.com/office/drawing/2014/main" id="{F69EA11D-109E-46A9-976A-C7B39C92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1417638"/>
            <a:ext cx="66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ua-capability-icons_org_Process.png">
            <a:extLst>
              <a:ext uri="{FF2B5EF4-FFF2-40B4-BE49-F238E27FC236}">
                <a16:creationId xmlns:a16="http://schemas.microsoft.com/office/drawing/2014/main" id="{A029A264-FB5E-4064-96F8-7F31781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430338"/>
            <a:ext cx="13652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ua-capability-icons_org_Store.png">
            <a:extLst>
              <a:ext uri="{FF2B5EF4-FFF2-40B4-BE49-F238E27FC236}">
                <a16:creationId xmlns:a16="http://schemas.microsoft.com/office/drawing/2014/main" id="{3602C509-23D7-4107-AF40-9A95DC75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417638"/>
            <a:ext cx="8524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ua-capability-icons_org_Validate.png">
            <a:extLst>
              <a:ext uri="{FF2B5EF4-FFF2-40B4-BE49-F238E27FC236}">
                <a16:creationId xmlns:a16="http://schemas.microsoft.com/office/drawing/2014/main" id="{266B2380-2DE2-4AD3-9137-DAEC53B4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417638"/>
            <a:ext cx="10334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8">
            <a:extLst>
              <a:ext uri="{FF2B5EF4-FFF2-40B4-BE49-F238E27FC236}">
                <a16:creationId xmlns:a16="http://schemas.microsoft.com/office/drawing/2014/main" id="{FE9817D5-80E8-428B-94AF-D215C42FD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438400"/>
            <a:ext cx="161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US" altLang="en-US" sz="3200">
                <a:latin typeface="Open Sans" panose="020B0606030504020204"/>
                <a:ea typeface="Open Sans" panose="020B0606030504020204"/>
                <a:cs typeface="Open Sans" panose="020B0606030504020204"/>
              </a:rPr>
              <a:t>Validate</a:t>
            </a:r>
          </a:p>
        </p:txBody>
      </p:sp>
      <p:sp>
        <p:nvSpPr>
          <p:cNvPr id="23562" name="TextBox 9">
            <a:extLst>
              <a:ext uri="{FF2B5EF4-FFF2-40B4-BE49-F238E27FC236}">
                <a16:creationId xmlns:a16="http://schemas.microsoft.com/office/drawing/2014/main" id="{3215152E-665D-4A49-8D25-F9B24180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2392363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US" altLang="en-US" sz="3200">
                <a:latin typeface="Open Sans" panose="020B0606030504020204"/>
                <a:ea typeface="Open Sans" panose="020B0606030504020204"/>
                <a:cs typeface="Open Sans" panose="020B0606030504020204"/>
              </a:rPr>
              <a:t>Store</a:t>
            </a:r>
          </a:p>
        </p:txBody>
      </p:sp>
      <p:sp>
        <p:nvSpPr>
          <p:cNvPr id="23563" name="TextBox 10">
            <a:extLst>
              <a:ext uri="{FF2B5EF4-FFF2-40B4-BE49-F238E27FC236}">
                <a16:creationId xmlns:a16="http://schemas.microsoft.com/office/drawing/2014/main" id="{5E971867-43A1-4559-840B-AD0E011E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2438400"/>
            <a:ext cx="154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US" altLang="en-US" sz="3200">
                <a:latin typeface="Open Sans" panose="020B0606030504020204"/>
                <a:ea typeface="Open Sans" panose="020B0606030504020204"/>
                <a:cs typeface="Open Sans" panose="020B0606030504020204"/>
              </a:rPr>
              <a:t>Process</a:t>
            </a:r>
          </a:p>
        </p:txBody>
      </p:sp>
      <p:sp>
        <p:nvSpPr>
          <p:cNvPr id="23564" name="TextBox 11">
            <a:extLst>
              <a:ext uri="{FF2B5EF4-FFF2-40B4-BE49-F238E27FC236}">
                <a16:creationId xmlns:a16="http://schemas.microsoft.com/office/drawing/2014/main" id="{F02A07F7-BDF7-4FB3-90CE-42643100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6988" y="2392363"/>
            <a:ext cx="149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US" altLang="en-US" sz="3200">
                <a:latin typeface="Open Sans" panose="020B0606030504020204"/>
                <a:ea typeface="Open Sans" panose="020B0606030504020204"/>
                <a:cs typeface="Open Sans" panose="020B0606030504020204"/>
              </a:rPr>
              <a:t>Display</a:t>
            </a:r>
          </a:p>
        </p:txBody>
      </p:sp>
      <p:sp>
        <p:nvSpPr>
          <p:cNvPr id="23565" name="TextBox 12">
            <a:extLst>
              <a:ext uri="{FF2B5EF4-FFF2-40B4-BE49-F238E27FC236}">
                <a16:creationId xmlns:a16="http://schemas.microsoft.com/office/drawing/2014/main" id="{77744917-1955-49CF-BBE4-40F15E20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438400"/>
            <a:ext cx="1423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US" altLang="en-US" sz="3200">
                <a:latin typeface="Open Sans" panose="020B0606030504020204"/>
                <a:ea typeface="Open Sans" panose="020B0606030504020204"/>
                <a:cs typeface="Open Sans" panose="020B0606030504020204"/>
              </a:rPr>
              <a:t>Accept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6F82C6-397C-496F-AB23-21CF7E33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274638"/>
            <a:ext cx="112680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to do business and communicate with a global user base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7DADFE-95B6-4704-BA72-8D5DFA056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3041650"/>
            <a:ext cx="11268075" cy="2471738"/>
          </a:xfrm>
        </p:spPr>
        <p:txBody>
          <a:bodyPr/>
          <a:lstStyle/>
          <a:p>
            <a:pPr>
              <a:defRPr/>
            </a:pPr>
            <a:r>
              <a:rPr lang="en-US" dirty="0"/>
              <a:t>There is a growing number of languages and scripts present on the Internet, including non-Latin based, language-specific domain names in Arabic, Chinese and many other scripts.</a:t>
            </a:r>
          </a:p>
          <a:p>
            <a:pPr>
              <a:defRPr/>
            </a:pPr>
            <a:r>
              <a:rPr lang="en-US" dirty="0"/>
              <a:t>It is </a:t>
            </a:r>
            <a:r>
              <a:rPr lang="en-US" u="sng" dirty="0"/>
              <a:t>required</a:t>
            </a:r>
            <a:r>
              <a:rPr lang="en-US" dirty="0"/>
              <a:t> that your Internet-enabled applications, devices and systems accept, validate, store, process and display all domain names and email address appropriately.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8C3B3-145A-43A1-9F98-8EC6F41F2C07}"/>
              </a:ext>
            </a:extLst>
          </p:cNvPr>
          <p:cNvSpPr txBox="1"/>
          <p:nvPr/>
        </p:nvSpPr>
        <p:spPr>
          <a:xfrm>
            <a:off x="531813" y="1738313"/>
            <a:ext cx="11163300" cy="103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67" i="1" dirty="0">
                <a:latin typeface="Open Sans Light"/>
                <a:cs typeface="Open Sans Light"/>
              </a:rPr>
              <a:t>Continued expansion of the Internet is allowing access to an increasingly diverse user group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D9ED-64E7-4981-AA35-47ACB863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27025"/>
            <a:ext cx="10966450" cy="1325563"/>
          </a:xfrm>
        </p:spPr>
        <p:txBody>
          <a:bodyPr/>
          <a:lstStyle/>
          <a:p>
            <a:pPr algn="ctr" eaLnBrk="1" hangingPunct="1"/>
            <a:r>
              <a:rPr lang="en-IN" altLang="en-US" sz="4000" b="1">
                <a:solidFill>
                  <a:srgbClr val="FF0000"/>
                </a:solidFill>
              </a:rPr>
              <a:t>What we need to do ? </a:t>
            </a:r>
            <a:endParaRPr lang="en-US" altLang="en-US" sz="4000" b="1">
              <a:solidFill>
                <a:srgbClr val="0077B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E70900BE-5FE8-4198-AEEE-8E4426CC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96000"/>
            <a:ext cx="1219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7">
            <a:extLst>
              <a:ext uri="{FF2B5EF4-FFF2-40B4-BE49-F238E27FC236}">
                <a16:creationId xmlns:a16="http://schemas.microsoft.com/office/drawing/2014/main" id="{BE34EC71-3BB7-40C6-BFEA-91219EB2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965325"/>
            <a:ext cx="65071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400" b="1">
                <a:latin typeface="Arial" panose="020B0604020202020204" pitchFamily="34" charset="0"/>
              </a:rPr>
              <a:t>break the cost and language barrier</a:t>
            </a:r>
            <a:endParaRPr lang="en-IN" altLang="en-US" sz="7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2ABD491F-154B-48F2-85CC-48F23EF5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76725"/>
            <a:ext cx="95519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latin typeface="Arial" panose="020B0604020202020204" pitchFamily="34" charset="0"/>
              </a:rPr>
              <a:t>Freedom for Idea, adoption, innovation, execution 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latin typeface="Arial" panose="020B0604020202020204" pitchFamily="34" charset="0"/>
              </a:rPr>
              <a:t>serve the un-served </a:t>
            </a:r>
            <a:r>
              <a:rPr lang="hi-IN" altLang="en-US" b="1">
                <a:solidFill>
                  <a:srgbClr val="FF0000"/>
                </a:solidFill>
                <a:latin typeface="Arial" panose="020B0604020202020204" pitchFamily="34" charset="0"/>
              </a:rPr>
              <a:t>भारत</a:t>
            </a:r>
            <a:r>
              <a:rPr lang="en-IN" altLang="en-US" b="1">
                <a:latin typeface="Arial" panose="020B060402020202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I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23CFAAA0-F6BC-4912-9A8C-557B4EBC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1985963"/>
            <a:ext cx="55419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@ajaydata on Twitter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  <a:hlinkClick r:id="rId2"/>
              </a:rPr>
              <a:t>ajay@xgenplus.com</a:t>
            </a:r>
            <a:r>
              <a:rPr lang="en-US" altLang="en-US" sz="3200">
                <a:latin typeface="Arial" panose="020B0604020202020204" pitchFamily="34" charset="0"/>
              </a:rPr>
              <a:t> on email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i-I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अजय@डाटा.भारत</a:t>
            </a:r>
            <a:r>
              <a:rPr lang="en-I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 - EAI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  <a:hlinkClick r:id="rId3"/>
              </a:rPr>
              <a:t>www.ajaydata.com</a:t>
            </a:r>
            <a:r>
              <a:rPr lang="en-US" altLang="en-US" sz="3200">
                <a:latin typeface="Arial" panose="020B0604020202020204" pitchFamily="34" charset="0"/>
              </a:rPr>
              <a:t> on web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Or simply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Google “ajay data”</a:t>
            </a:r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AADDEEE1-3BEA-4A16-AB6B-67BCA25FD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454025"/>
            <a:ext cx="6427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400">
                <a:latin typeface="Arial" panose="020B0604020202020204" pitchFamily="34" charset="0"/>
              </a:rPr>
              <a:t>Lets Discuss -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E543F92-981A-4EBF-8C44-BEBC589E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563" y="-10358"/>
            <a:ext cx="14630400" cy="71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0E778-B1D8-467E-8578-367D31C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274638"/>
            <a:ext cx="112553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F2C3F-B8AD-435C-8C6D-F7DD979542D5}"/>
              </a:ext>
            </a:extLst>
          </p:cNvPr>
          <p:cNvSpPr txBox="1"/>
          <p:nvPr/>
        </p:nvSpPr>
        <p:spPr>
          <a:xfrm>
            <a:off x="531813" y="1031875"/>
            <a:ext cx="11163300" cy="842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133" i="1" dirty="0">
                <a:latin typeface="Open Sans Light"/>
                <a:cs typeface="Open Sans Light"/>
              </a:rPr>
              <a:t>According to w3techs, which of the following pie charts most closely represents the fraction of websites on the Internet that are primarily English language based content</a:t>
            </a:r>
            <a:r>
              <a:rPr lang="en-US" sz="2133" b="1" i="1" dirty="0">
                <a:latin typeface="Open Sans Light"/>
                <a:cs typeface="Open Sans Light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75473-224F-4338-B8AE-0D5AAD5C0A9A}"/>
              </a:ext>
            </a:extLst>
          </p:cNvPr>
          <p:cNvSpPr txBox="1"/>
          <p:nvPr/>
        </p:nvSpPr>
        <p:spPr>
          <a:xfrm>
            <a:off x="461963" y="6040438"/>
            <a:ext cx="11250612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67" dirty="0">
                <a:latin typeface="Open Sans Light"/>
                <a:cs typeface="Open Sans Light"/>
              </a:rPr>
              <a:t>Actual data can be found at https://w3techs.com/technologies/history_overview/content_language/ms/y.  Data shown is approximate.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C5B37-792F-460F-98C6-9E84FB036955}"/>
              </a:ext>
            </a:extLst>
          </p:cNvPr>
          <p:cNvSpPr txBox="1"/>
          <p:nvPr/>
        </p:nvSpPr>
        <p:spPr>
          <a:xfrm>
            <a:off x="4983163" y="4757738"/>
            <a:ext cx="2216150" cy="912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50% English</a:t>
            </a:r>
          </a:p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50% All 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F9695-5F4D-4EF5-A054-D2C0DF8A9DFB}"/>
              </a:ext>
            </a:extLst>
          </p:cNvPr>
          <p:cNvSpPr txBox="1"/>
          <p:nvPr/>
        </p:nvSpPr>
        <p:spPr>
          <a:xfrm>
            <a:off x="9132888" y="4757738"/>
            <a:ext cx="2216150" cy="912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75% English</a:t>
            </a:r>
          </a:p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25% All 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3F756-B61D-4CD1-B919-69FDC6D8BF3E}"/>
              </a:ext>
            </a:extLst>
          </p:cNvPr>
          <p:cNvSpPr txBox="1"/>
          <p:nvPr/>
        </p:nvSpPr>
        <p:spPr>
          <a:xfrm>
            <a:off x="838200" y="4757738"/>
            <a:ext cx="2216150" cy="912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25% English</a:t>
            </a:r>
          </a:p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75% All other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25F3A2A-66AC-4B1E-B0F4-56B9D5FC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563" y="-10358"/>
            <a:ext cx="14630400" cy="71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AB521-6A34-421F-86D8-F8A0C89C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274638"/>
            <a:ext cx="112553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Exercise: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CACD9-878F-4BDD-A45A-1CD3DF99CD74}"/>
              </a:ext>
            </a:extLst>
          </p:cNvPr>
          <p:cNvSpPr txBox="1"/>
          <p:nvPr/>
        </p:nvSpPr>
        <p:spPr>
          <a:xfrm>
            <a:off x="531813" y="1031875"/>
            <a:ext cx="11163300" cy="842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133" i="1" dirty="0">
                <a:latin typeface="Open Sans Light"/>
                <a:cs typeface="Open Sans Light"/>
              </a:rPr>
              <a:t>According to w3techs, which of the following pie charts most closely represents the fraction of websites on the Internet that are primarily English language based content</a:t>
            </a:r>
            <a:r>
              <a:rPr lang="en-US" sz="2133" b="1" i="1" dirty="0">
                <a:latin typeface="Open Sans Light"/>
                <a:cs typeface="Open Sans Light"/>
              </a:rPr>
              <a:t>? </a:t>
            </a: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58251946-2AA5-4BCF-98CC-A0721CF9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4757738"/>
            <a:ext cx="2620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</a:rPr>
              <a:t>50% English</a:t>
            </a:r>
          </a:p>
          <a:p>
            <a:r>
              <a:rPr lang="en-US" altLang="en-US" sz="32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</a:rPr>
              <a:t>50% All 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1EFE5-E8C8-44B5-86CF-2ACE34131B28}"/>
              </a:ext>
            </a:extLst>
          </p:cNvPr>
          <p:cNvSpPr txBox="1"/>
          <p:nvPr/>
        </p:nvSpPr>
        <p:spPr>
          <a:xfrm>
            <a:off x="9132888" y="4757738"/>
            <a:ext cx="2216150" cy="912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75% English</a:t>
            </a:r>
          </a:p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25% All 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33DE8-1B88-4286-B513-79634769C936}"/>
              </a:ext>
            </a:extLst>
          </p:cNvPr>
          <p:cNvSpPr txBox="1"/>
          <p:nvPr/>
        </p:nvSpPr>
        <p:spPr>
          <a:xfrm>
            <a:off x="838200" y="4757738"/>
            <a:ext cx="2216150" cy="912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25% English</a:t>
            </a:r>
          </a:p>
          <a:p>
            <a:pPr>
              <a:defRPr/>
            </a:pPr>
            <a:r>
              <a:rPr lang="en-US" sz="2667" dirty="0">
                <a:latin typeface="Open Sans Light"/>
                <a:cs typeface="Open Sans Light"/>
              </a:rPr>
              <a:t>75% All other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0417D1-F9F7-4C9D-8165-C1286E49210E}"/>
              </a:ext>
            </a:extLst>
          </p:cNvPr>
          <p:cNvSpPr/>
          <p:nvPr/>
        </p:nvSpPr>
        <p:spPr>
          <a:xfrm>
            <a:off x="4473575" y="2133600"/>
            <a:ext cx="3451225" cy="3810000"/>
          </a:xfrm>
          <a:prstGeom prst="roundRect">
            <a:avLst/>
          </a:prstGeom>
          <a:solidFill>
            <a:schemeClr val="accent1">
              <a:lumMod val="75000"/>
              <a:alpha val="1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93DE97-1B73-41F5-B470-F8DF7F684A74}"/>
              </a:ext>
            </a:extLst>
          </p:cNvPr>
          <p:cNvSpPr txBox="1"/>
          <p:nvPr/>
        </p:nvSpPr>
        <p:spPr>
          <a:xfrm>
            <a:off x="461963" y="6040438"/>
            <a:ext cx="11250612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67" dirty="0">
                <a:latin typeface="Open Sans Light"/>
                <a:cs typeface="Open Sans Light"/>
              </a:rPr>
              <a:t>Actual data can be found at https://w3techs.com/technologies/history_overview/content_language/ms/y.  Data shown is approximate.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8632-FE9E-4D7C-983D-51F3B3C0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274638"/>
            <a:ext cx="112553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D2F45-2844-420F-853F-E366FEE7B693}"/>
              </a:ext>
            </a:extLst>
          </p:cNvPr>
          <p:cNvSpPr txBox="1"/>
          <p:nvPr/>
        </p:nvSpPr>
        <p:spPr>
          <a:xfrm>
            <a:off x="531813" y="1031875"/>
            <a:ext cx="11163300" cy="449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133" b="1" i="1" dirty="0">
                <a:latin typeface="Open Sans Light"/>
                <a:cs typeface="Open Sans Light"/>
              </a:rPr>
              <a:t>Send Email – Lets see if you can </a:t>
            </a:r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DAB750EE-54ED-46C5-A01A-52DF12E2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2366963"/>
            <a:ext cx="50831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r>
              <a:rPr lang="en-IN" altLang="en-US" sz="2800">
                <a:hlinkClick r:id="rId3"/>
              </a:rPr>
              <a:t>To : uasg.tech@</a:t>
            </a:r>
            <a:r>
              <a:rPr lang="hi-IN" altLang="en-US" sz="2800">
                <a:hlinkClick r:id="rId3"/>
              </a:rPr>
              <a:t>डाटामेल.भारत</a:t>
            </a:r>
            <a:endParaRPr lang="en-IN" altLang="en-US" sz="2800"/>
          </a:p>
          <a:p>
            <a:endParaRPr lang="en-IN" altLang="en-US" sz="2800"/>
          </a:p>
          <a:p>
            <a:r>
              <a:rPr lang="en-IN" altLang="en-US" sz="2800">
                <a:hlinkClick r:id="rId4"/>
              </a:rPr>
              <a:t>Cc:  ajay@xgenplus.com</a:t>
            </a:r>
            <a:r>
              <a:rPr lang="en-IN" altLang="en-US" sz="2800"/>
              <a:t> </a:t>
            </a:r>
          </a:p>
          <a:p>
            <a:endParaRPr lang="en-IN" altLang="en-US" sz="2800"/>
          </a:p>
          <a:p>
            <a:r>
              <a:rPr lang="en-IN" altLang="en-US" sz="2800"/>
              <a:t>Cc: </a:t>
            </a:r>
            <a:r>
              <a:rPr lang="hi-IN" altLang="en-US" sz="2800"/>
              <a:t>अजय@डाटा.भारत</a:t>
            </a:r>
            <a:endParaRPr lang="en-IN" altLang="en-US" sz="2800"/>
          </a:p>
          <a:p>
            <a:endParaRPr lang="en-IN" altLang="en-US"/>
          </a:p>
          <a:p>
            <a:endParaRPr lang="en-I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1E7A-3C84-4A4C-808D-436FB5D1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274638"/>
            <a:ext cx="11255375" cy="1143000"/>
          </a:xfrm>
        </p:spPr>
        <p:txBody>
          <a:bodyPr/>
          <a:lstStyle/>
          <a:p>
            <a:pPr>
              <a:defRPr/>
            </a:pPr>
            <a:r>
              <a:rPr lang="en-IN" dirty="0"/>
              <a:t>Exercise for later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925DA-239D-420C-B8E7-748B947CD739}"/>
              </a:ext>
            </a:extLst>
          </p:cNvPr>
          <p:cNvSpPr txBox="1"/>
          <p:nvPr/>
        </p:nvSpPr>
        <p:spPr>
          <a:xfrm>
            <a:off x="1676400" y="1766888"/>
            <a:ext cx="8415338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3200" dirty="0"/>
              <a:t>Install </a:t>
            </a:r>
            <a:r>
              <a:rPr lang="en-IN" sz="3200" dirty="0" err="1"/>
              <a:t>DataMail</a:t>
            </a:r>
            <a:r>
              <a:rPr lang="en-IN" sz="3200" dirty="0"/>
              <a:t> App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3200" dirty="0"/>
              <a:t>Get a linguistic ID for yourself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3200" dirty="0"/>
              <a:t>Send email from new linguistic ID to your own email address </a:t>
            </a:r>
          </a:p>
          <a:p>
            <a:pPr>
              <a:defRPr/>
            </a:pPr>
            <a:endParaRPr lang="en-IN" sz="3200" dirty="0"/>
          </a:p>
          <a:p>
            <a:pPr>
              <a:defRPr/>
            </a:pPr>
            <a:r>
              <a:rPr lang="en-IN" sz="3200" dirty="0"/>
              <a:t>Do you get it perfectly ? 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9AD6E5D-3C05-4113-9852-390F2317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Understanding Domains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CB5318E5-2CA8-4554-AEF0-8EB4BB4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31416" r="21648" b="26416"/>
          <a:stretch>
            <a:fillRect/>
          </a:stretch>
        </p:blipFill>
        <p:spPr bwMode="auto">
          <a:xfrm>
            <a:off x="1543050" y="1622425"/>
            <a:ext cx="9278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C177CD7-ECF5-4D23-BF15-A693FB57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4800" b="1">
                <a:solidFill>
                  <a:srgbClr val="FF0000"/>
                </a:solidFill>
              </a:rPr>
              <a:t>I</a:t>
            </a:r>
            <a:r>
              <a:rPr lang="en-IN" altLang="en-US" sz="4800"/>
              <a:t>nternationalized </a:t>
            </a:r>
            <a:r>
              <a:rPr lang="en-IN" altLang="en-US" sz="4800" b="1">
                <a:solidFill>
                  <a:srgbClr val="FF0000"/>
                </a:solidFill>
              </a:rPr>
              <a:t>D</a:t>
            </a:r>
            <a:r>
              <a:rPr lang="en-IN" altLang="en-US" sz="4800"/>
              <a:t>omain </a:t>
            </a:r>
            <a:r>
              <a:rPr lang="en-IN" altLang="en-US" sz="4800" b="1">
                <a:solidFill>
                  <a:srgbClr val="FF0000"/>
                </a:solidFill>
              </a:rPr>
              <a:t>N</a:t>
            </a:r>
            <a:r>
              <a:rPr lang="en-IN" altLang="en-US" sz="4800"/>
              <a:t>ame</a:t>
            </a:r>
            <a:br>
              <a:rPr lang="en-IN" altLang="en-US" sz="4800"/>
            </a:br>
            <a:r>
              <a:rPr lang="en-IN" altLang="en-US" sz="3600"/>
              <a:t>Brief </a:t>
            </a:r>
            <a:r>
              <a:rPr lang="en-IN" altLang="en-US" sz="3600">
                <a:solidFill>
                  <a:srgbClr val="FF0000"/>
                </a:solidFill>
              </a:rPr>
              <a:t>IDN</a:t>
            </a:r>
            <a:r>
              <a:rPr lang="en-IN" altLang="en-US" sz="3600"/>
              <a:t> History</a:t>
            </a:r>
            <a:endParaRPr lang="en-IN" altLang="en-US" sz="480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E636B72-6987-4A93-8C9C-EAA051CF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2308225"/>
            <a:ext cx="10515600" cy="2505075"/>
          </a:xfrm>
        </p:spPr>
        <p:txBody>
          <a:bodyPr/>
          <a:lstStyle/>
          <a:p>
            <a:pPr algn="ctr"/>
            <a:r>
              <a:rPr lang="en-IN" altLang="en-US" sz="3600"/>
              <a:t>Since last 17 years – work on IDNs is going on .</a:t>
            </a:r>
          </a:p>
          <a:p>
            <a:pPr algn="ctr"/>
            <a:r>
              <a:rPr lang="en-IN" altLang="en-US" sz="3600"/>
              <a:t>First IDNs were made available in 2010</a:t>
            </a:r>
          </a:p>
          <a:p>
            <a:pPr algn="ctr"/>
            <a:r>
              <a:rPr lang="en-IN" altLang="en-US" sz="3600"/>
              <a:t>India adopted IDNs in 2014</a:t>
            </a:r>
          </a:p>
          <a:p>
            <a:pPr algn="ctr"/>
            <a:r>
              <a:rPr lang="hi-IN" altLang="en-US" sz="3600" b="1"/>
              <a:t>भारत</a:t>
            </a:r>
            <a:endParaRPr lang="en-IN" altLang="en-US" sz="3600" b="1"/>
          </a:p>
          <a:p>
            <a:endParaRPr lang="en-I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8B3E1A-DFF4-4E83-8EF7-0784915E8220}"/>
              </a:ext>
            </a:extLst>
          </p:cNvPr>
          <p:cNvGraphicFramePr>
            <a:graphicFrameLocks noGrp="1"/>
          </p:cNvGraphicFramePr>
          <p:nvPr/>
        </p:nvGraphicFramePr>
        <p:xfrm>
          <a:off x="1273175" y="2565400"/>
          <a:ext cx="10377488" cy="3657600"/>
        </p:xfrm>
        <a:graphic>
          <a:graphicData uri="http://schemas.openxmlformats.org/drawingml/2006/table">
            <a:tbl>
              <a:tblPr/>
              <a:tblGrid>
                <a:gridCol w="4936773">
                  <a:extLst>
                    <a:ext uri="{9D8B030D-6E8A-4147-A177-3AD203B41FA5}">
                      <a16:colId xmlns:a16="http://schemas.microsoft.com/office/drawing/2014/main" val="1421516201"/>
                    </a:ext>
                  </a:extLst>
                </a:gridCol>
                <a:gridCol w="5440715">
                  <a:extLst>
                    <a:ext uri="{9D8B030D-6E8A-4147-A177-3AD203B41FA5}">
                      <a16:colId xmlns:a16="http://schemas.microsoft.com/office/drawing/2014/main" val="4034592847"/>
                    </a:ext>
                  </a:extLst>
                </a:gridCol>
              </a:tblGrid>
              <a:tr h="24933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effectLst/>
                        </a:rPr>
                        <a:t>Internationalized Domain Name (IDN)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solidFill>
                            <a:schemeClr val="bg1"/>
                          </a:solidFill>
                          <a:effectLst/>
                        </a:rPr>
                        <a:t>Language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44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effectLst/>
                        </a:rPr>
                        <a:t>.भारत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Devanagari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285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effectLst/>
                        </a:rPr>
                        <a:t>.ভারত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Bengali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57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e-IN" sz="2400" dirty="0">
                          <a:effectLst/>
                        </a:rPr>
                        <a:t>.భారత్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Telugu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02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gu-IN" sz="2400" dirty="0">
                          <a:effectLst/>
                        </a:rPr>
                        <a:t>.ભારત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Gujarati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755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2400" dirty="0">
                          <a:effectLst/>
                        </a:rPr>
                        <a:t>. بھارت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Urdu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25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a-IN" sz="2400" dirty="0">
                          <a:effectLst/>
                        </a:rPr>
                        <a:t>.இந்தியா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Tamil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5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a-IN" sz="2400" dirty="0">
                          <a:effectLst/>
                        </a:rPr>
                        <a:t>.ਭਾਰਤ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effectLst/>
                        </a:rPr>
                        <a:t>.Bharat in Gurumukhi (Punjabi)</a:t>
                      </a:r>
                    </a:p>
                  </a:txBody>
                  <a:tcPr marL="91447" marR="91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630209"/>
                  </a:ext>
                </a:extLst>
              </a:tr>
            </a:tbl>
          </a:graphicData>
        </a:graphic>
      </p:graphicFrame>
      <p:sp>
        <p:nvSpPr>
          <p:cNvPr id="15379" name="TextBox 4">
            <a:extLst>
              <a:ext uri="{FF2B5EF4-FFF2-40B4-BE49-F238E27FC236}">
                <a16:creationId xmlns:a16="http://schemas.microsoft.com/office/drawing/2014/main" id="{1B1DB18F-4FE8-4C99-A37D-E04C93B6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1979613"/>
            <a:ext cx="10002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i-IN" altLang="en-US" sz="3200">
                <a:latin typeface="Arial" panose="020B0604020202020204" pitchFamily="34" charset="0"/>
              </a:rPr>
              <a:t>१) भारत,</a:t>
            </a:r>
            <a:r>
              <a:rPr lang="en-IN" altLang="en-US" sz="3200">
                <a:latin typeface="Arial" panose="020B0604020202020204" pitchFamily="34" charset="0"/>
              </a:rPr>
              <a:t> </a:t>
            </a:r>
            <a:r>
              <a:rPr lang="hi-IN" altLang="en-US" sz="3200">
                <a:latin typeface="Arial" panose="020B0604020202020204" pitchFamily="34" charset="0"/>
              </a:rPr>
              <a:t>२) कंपनी.भारत</a:t>
            </a:r>
            <a:r>
              <a:rPr lang="en-IN" altLang="en-US" sz="3200">
                <a:latin typeface="Arial" panose="020B0604020202020204" pitchFamily="34" charset="0"/>
              </a:rPr>
              <a:t>,</a:t>
            </a:r>
            <a:r>
              <a:rPr lang="hi-IN" altLang="en-US" sz="3200">
                <a:latin typeface="Arial" panose="020B0604020202020204" pitchFamily="34" charset="0"/>
              </a:rPr>
              <a:t> ३) विद्या.भारत</a:t>
            </a:r>
            <a:r>
              <a:rPr lang="en-IN" altLang="en-US" sz="3200">
                <a:latin typeface="Arial" panose="020B0604020202020204" pitchFamily="34" charset="0"/>
              </a:rPr>
              <a:t>,</a:t>
            </a:r>
            <a:r>
              <a:rPr lang="hi-IN" altLang="en-US" sz="3200">
                <a:latin typeface="Arial" panose="020B0604020202020204" pitchFamily="34" charset="0"/>
              </a:rPr>
              <a:t> ४)सरकार.भारत</a:t>
            </a:r>
            <a:endParaRPr lang="en-IN" altLang="en-US" sz="3200">
              <a:latin typeface="Arial" panose="020B0604020202020204" pitchFamily="34" charset="0"/>
            </a:endParaRPr>
          </a:p>
        </p:txBody>
      </p:sp>
      <p:sp>
        <p:nvSpPr>
          <p:cNvPr id="15380" name="TextBox 5">
            <a:extLst>
              <a:ext uri="{FF2B5EF4-FFF2-40B4-BE49-F238E27FC236}">
                <a16:creationId xmlns:a16="http://schemas.microsoft.com/office/drawing/2014/main" id="{A42AC424-6690-43DE-AD99-E6987E5C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730250"/>
            <a:ext cx="11063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b="1">
                <a:latin typeface="Arial" panose="020B0604020202020204" pitchFamily="34" charset="0"/>
              </a:rPr>
              <a:t>Government of India – Visionary Steps taken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4EF1433-29E8-40BD-BE04-38EB9EF9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Opportunity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32DE22A-C826-4CEA-BE28-8DC579F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31367" r="46695" b="20940"/>
          <a:stretch>
            <a:fillRect/>
          </a:stretch>
        </p:blipFill>
        <p:spPr bwMode="auto">
          <a:xfrm>
            <a:off x="1579563" y="1346200"/>
            <a:ext cx="87582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>
            <a:extLst>
              <a:ext uri="{FF2B5EF4-FFF2-40B4-BE49-F238E27FC236}">
                <a16:creationId xmlns:a16="http://schemas.microsoft.com/office/drawing/2014/main" id="{ECC43A95-DA43-4BA7-A359-9EA97CB4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0"/>
            <a:ext cx="332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>
                <a:latin typeface="Arial" panose="020B0604020202020204" pitchFamily="34" charset="0"/>
              </a:rPr>
              <a:t>Source**: internetlivestats.com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897</Words>
  <Application>Microsoft Office PowerPoint</Application>
  <PresentationFormat>Widescreen</PresentationFormat>
  <Paragraphs>143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Gautami</vt:lpstr>
      <vt:lpstr>Latha</vt:lpstr>
      <vt:lpstr>Lucida Grande</vt:lpstr>
      <vt:lpstr>Mangal</vt:lpstr>
      <vt:lpstr>Open Sans</vt:lpstr>
      <vt:lpstr>Open Sans Light</vt:lpstr>
      <vt:lpstr>Raavi</vt:lpstr>
      <vt:lpstr>Shruti</vt:lpstr>
      <vt:lpstr>Vrinda</vt:lpstr>
      <vt:lpstr>Office Theme</vt:lpstr>
      <vt:lpstr>Lets Look at    UASG / IDN / EAI </vt:lpstr>
      <vt:lpstr>Warm-up Exercise</vt:lpstr>
      <vt:lpstr>Warm-up Exercise: Solution</vt:lpstr>
      <vt:lpstr>Warm-up Exercise</vt:lpstr>
      <vt:lpstr>Exercise for later</vt:lpstr>
      <vt:lpstr>Understanding Domains</vt:lpstr>
      <vt:lpstr>Internationalized Domain Name Brief IDN History</vt:lpstr>
      <vt:lpstr>PowerPoint Presentation</vt:lpstr>
      <vt:lpstr>Opportunity</vt:lpstr>
      <vt:lpstr>EAI - Email Address in your language</vt:lpstr>
      <vt:lpstr>Lets look at भारत </vt:lpstr>
      <vt:lpstr>Lets look at भारत </vt:lpstr>
      <vt:lpstr>Lets look at भारत </vt:lpstr>
      <vt:lpstr>भारत – Biggest Opportunity</vt:lpstr>
      <vt:lpstr>PowerPoint Presentation</vt:lpstr>
      <vt:lpstr>Five Criteria of UA</vt:lpstr>
      <vt:lpstr>Prepare to do business and communicate with a global user base</vt:lpstr>
      <vt:lpstr>What we need to do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</dc:creator>
  <cp:lastModifiedBy>Ajay Data</cp:lastModifiedBy>
  <cp:revision>301</cp:revision>
  <dcterms:created xsi:type="dcterms:W3CDTF">2016-10-03T10:17:45Z</dcterms:created>
  <dcterms:modified xsi:type="dcterms:W3CDTF">2018-10-14T03:26:57Z</dcterms:modified>
</cp:coreProperties>
</file>