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Ubuntu"/>
      <p:regular r:id="rId24"/>
      <p:bold r:id="rId25"/>
      <p:italic r:id="rId26"/>
      <p:boldItalic r:id="rId27"/>
    </p:embeddedFon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Ubuntu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Raleway-regular.fntdata"/><Relationship Id="rId27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9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7009b4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7009b4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652a728b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652a72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652a728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4652a728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652a728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652a728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652a728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652a728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4652a728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4652a728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7009b4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7009b4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ea6f84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ea6f84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ome.kpmg.com/xx/en/home/insights/2016/04/fintech-opening-the-door-to-the-unbanked-and-underbanked-in-southeast-asia.html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pri.org/stories/2018-07-19/tech-startup-called-omg-wants-revolutionize-cash-hundreds-millions-unbanke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unhcr.org/uk/figures-at-a-glance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for Social Good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Glenn McKnight 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283099" y="712150"/>
            <a:ext cx="8756100" cy="37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Blockchain has the capacity to affect significant, positive change for the future of refugees and humanity. Blockchain will not only emerge as the integral infrastructure capable of revolutionising assistance during a refugee  crisis, but also as the mechanism that has the potential to eradicate it.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8" name="Google Shape;138;p2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Case Study 2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3"/>
          <p:cNvSpPr txBox="1"/>
          <p:nvPr>
            <p:ph idx="4294967295" type="body"/>
          </p:nvPr>
        </p:nvSpPr>
        <p:spPr>
          <a:xfrm>
            <a:off x="2444700" y="1377475"/>
            <a:ext cx="3843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800">
                <a:latin typeface="Raleway"/>
                <a:ea typeface="Raleway"/>
                <a:cs typeface="Raleway"/>
                <a:sym typeface="Raleway"/>
              </a:rPr>
              <a:t>Services  to the Unbanked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286125" y="262000"/>
            <a:ext cx="43704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Banking for the Unbanked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33333C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2400">
                <a:solidFill>
                  <a:srgbClr val="33333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than </a:t>
            </a:r>
            <a:r>
              <a:rPr lang="en" sz="2400" u="sng">
                <a:solidFill>
                  <a:srgbClr val="35719C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70 percent</a:t>
            </a:r>
            <a:r>
              <a:rPr lang="en" sz="2400">
                <a:solidFill>
                  <a:srgbClr val="33333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Southeast Asia’s 600 million people are “unbanked,” so to speak, because they lack capital, documents or status.  Millions struggle under this status quo.</a:t>
            </a:r>
            <a:endParaRPr sz="2400">
              <a:solidFill>
                <a:srgbClr val="33333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6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6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600"/>
              </a:spcAft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4885875" y="3644625"/>
            <a:ext cx="40452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25" y="152400"/>
            <a:ext cx="4182674" cy="23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4572000" y="2778475"/>
            <a:ext cx="44550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E6E8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 migrant worker from Myanmar looks at his cellphone at a wholesale market for shrimp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idx="1" type="subTitle"/>
          </p:nvPr>
        </p:nvSpPr>
        <p:spPr>
          <a:xfrm>
            <a:off x="0" y="779400"/>
            <a:ext cx="43704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E6E8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Hundreds of millions of people in Southeast Asia don't have bank accounts because they lack capital, documents or status. But many of these same people have cellphones, and a new early stage startup called OmiseGO hopes blockchain technology can give them access to digital cash.</a:t>
            </a:r>
            <a:endParaRPr sz="2400"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025" y="353800"/>
            <a:ext cx="4205675" cy="30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4885875" y="3644625"/>
            <a:ext cx="40452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E6E8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OmiseGO founders Jun Hasegawa and Ezra “Don” Harinsut at their headquarters in Bangkok, Thailand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288675" y="1523075"/>
            <a:ext cx="4032300" cy="22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Like Facebook and Google before them, blockchain evangelists say they’re poised to transform societies in short order.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732750" y="419775"/>
            <a:ext cx="4473900" cy="41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The difference 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They are focused  on the </a:t>
            </a: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hundreds of millions of hard-laboring people who don’t even have bank accounts. 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Think taxi drivers in Manila, noodle sellers in Indonesia or migrants from Myanmar. The startup calls them “the unbanked.”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283100" y="712150"/>
            <a:ext cx="43887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Vansa Chatikavanij, OmiseGO’s managing director</a:t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“having the ability to transact </a:t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money easily should be seen as a human right.”</a:t>
            </a:r>
            <a:endParaRPr sz="2400">
              <a:solidFill>
                <a:schemeClr val="accent5"/>
              </a:solidFill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200" y="152400"/>
            <a:ext cx="32300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283099" y="712150"/>
            <a:ext cx="86496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Reality..... farmers, merchants, migrants and factory hands — are now quite likely to own smartphones</a:t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This allows for financial tech projects to “radically shift the economic foundation of the region” and become a “lynchpin for more than just economic change, but for true social change.”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288675" y="1523075"/>
            <a:ext cx="4032300" cy="22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Key  Features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4732750" y="419775"/>
            <a:ext cx="4473900" cy="41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Low transaction fee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Secure and trusted transactions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Major  disruptive technology to the banking industry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Lots of challenges to overcome 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No transactions  yet</a:t>
            </a:r>
            <a:endParaRPr sz="2400">
              <a:solidFill>
                <a:srgbClr val="33333C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C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350525" y="428650"/>
            <a:ext cx="83490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Resources 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C"/>
                </a:solidFill>
                <a:latin typeface="Raleway"/>
                <a:ea typeface="Raleway"/>
                <a:cs typeface="Raleway"/>
                <a:sym typeface="Raleway"/>
              </a:rPr>
              <a:t>A tech startup called OMG wants to revolutionize cash for hundreds of millions of 'unbanked' people in Asia</a:t>
            </a:r>
            <a:br>
              <a:rPr b="1" lang="en" sz="1200">
                <a:solidFill>
                  <a:srgbClr val="33333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https://www.pri.org/stories/2018-07-19/tech-startup-called-omg-wants-revolutionize-cash-hundreds-millions-unbanked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 blockchain?</a:t>
            </a:r>
            <a:br>
              <a:rPr lang="en"/>
            </a:br>
            <a:r>
              <a:rPr lang="en"/>
              <a:t>How can the  blockchain leger help </a:t>
            </a:r>
            <a:r>
              <a:rPr lang="en">
                <a:solidFill>
                  <a:schemeClr val="accent5"/>
                </a:solidFill>
              </a:rPr>
              <a:t>the most </a:t>
            </a:r>
            <a:r>
              <a:rPr lang="en">
                <a:solidFill>
                  <a:schemeClr val="accent5"/>
                </a:solidFill>
              </a:rPr>
              <a:t>vulnerable</a:t>
            </a:r>
            <a:r>
              <a:rPr lang="en">
                <a:solidFill>
                  <a:schemeClr val="accent5"/>
                </a:solidFill>
              </a:rPr>
              <a:t>  the world?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Blockchain</a:t>
            </a:r>
            <a:br>
              <a:rPr lang="en">
                <a:solidFill>
                  <a:schemeClr val="accent5"/>
                </a:solidFill>
              </a:rPr>
            </a:br>
            <a:r>
              <a:rPr b="0" lang="en" sz="18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Blockchain can be thought of as an incorruptible ledger that stores transactions which are replicated across multiple computers on a decentralized network (this could be hundreds, thousands or even millions of computers). </a:t>
            </a:r>
            <a:endParaRPr b="0" sz="18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18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Each computer plays a role in making the ledger tamper-proof, thus increasing the strength of the network. This digital ledger maintains security and traceability, while cutting out unnecessary intermediaries.</a:t>
            </a:r>
            <a:r>
              <a:rPr lang="en" sz="1800">
                <a:solidFill>
                  <a:schemeClr val="accent5"/>
                </a:solidFill>
              </a:rPr>
              <a:t> </a:t>
            </a:r>
            <a:endParaRPr b="0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9" name="Google Shape;89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Objective of presentation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6"/>
          <p:cNvSpPr txBox="1"/>
          <p:nvPr>
            <p:ph idx="4294967295" type="body"/>
          </p:nvPr>
        </p:nvSpPr>
        <p:spPr>
          <a:xfrm>
            <a:off x="2891550" y="1222325"/>
            <a:ext cx="3360900" cy="3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Expectations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Manage realistic expectations of the technology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Case Studies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Provide some best practices using Blockchain for Social Good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Next Steps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Provide a simple unifying message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to encourage more development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4294967295" type="title"/>
          </p:nvPr>
        </p:nvSpPr>
        <p:spPr>
          <a:xfrm>
            <a:off x="535775" y="712150"/>
            <a:ext cx="79476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Humanitarian Challenge</a:t>
            </a:r>
            <a:endParaRPr sz="2400"/>
          </a:p>
        </p:txBody>
      </p:sp>
      <p:sp>
        <p:nvSpPr>
          <p:cNvPr id="97" name="Google Shape;97;p17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rgbClr val="49B9DF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According to the UNHCR</a:t>
            </a:r>
            <a:r>
              <a:rPr b="0" lang="en" sz="135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, as of today, there are over 68 million people displaced, over 25 million of whom are refugees</a:t>
            </a:r>
            <a:endParaRPr b="0" sz="135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66666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35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Ensuring refugees access to critical services is key. But how can accessibility be improved for healthcare, education and financing? </a:t>
            </a:r>
            <a:br>
              <a:rPr b="0" lang="en" sz="135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lang="en" sz="135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They lack  legal identity results in millions of refugees being denied or delayed from accessing services </a:t>
            </a:r>
            <a:endParaRPr b="0" sz="135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66666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35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Solution:, leveraging blockchain technology to deliver digital identities can deliver the much-needed solution to the refugee identification crisis.</a:t>
            </a:r>
            <a:endParaRPr b="0" sz="135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35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475" y="1632550"/>
            <a:ext cx="3415125" cy="23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88675" y="1523075"/>
            <a:ext cx="4032300" cy="22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Organisations working hard to improve the lives of refugees can utilise blockchain-enabled digital identity solutions as a means of understanding how resources are distributed, as well as to cut down on identity fraud and data mismanagement, while allowing organisations to reduce their burden around costs and resources.</a:t>
            </a:r>
            <a:endParaRPr b="0" sz="2200">
              <a:solidFill>
                <a:schemeClr val="dk2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0" r="39660" t="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22675" y="2716925"/>
            <a:ext cx="4042800" cy="132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Digital identities function as the basis for refugees accessing entitlements such as aid, welfare, remittances, donations, and healthcare. </a:t>
            </a:r>
            <a:endParaRPr b="0" sz="14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With every activity immutably recorded, a blockchain solution provides transparency and traceability to the process of recordkeeping. As data builds on the blockchain, information accumulates and the technology effectively provides a de facto foundation where information can be structured, reviewed and utilised. </a:t>
            </a:r>
            <a:endParaRPr b="0" sz="14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444444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When refugees use their digital identity to receive aid and support, they are also capturing data of their activities — building a social and economic history.</a:t>
            </a:r>
            <a:endParaRPr sz="1400"/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200" y="1418150"/>
            <a:ext cx="3779300" cy="22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19 at 11.46.25 PM.png"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26143" r="26148" t="0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Life Changing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With a permanent, cross-border identity record, blockchain can be used for work permits and asylum application processing. The technology could also greatly increase a refugee’s ability to work and give them the ability to legally access basic services, including banking, healthcare and welfare.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8" name="Google Shape;118;p20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19" name="Google Shape;11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20" name="Google Shape;120;p20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Transformative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Many positive stories can be told of people starting their lives again</a:t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Benefits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50">
                <a:solidFill>
                  <a:srgbClr val="444444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Blockchain ensures a refugee’s identity is not stolen, forged or duplicated by hosting their personal information on a decentralized ecosystem. Stored on “blocks” that are continuously verified and secured through cryptography, blockchain is critical in protecting a refugee’s data from being exploited. The documentation of these refugees could make a huge difference to their lives especially as it might alter the public’s perception of them.</a:t>
            </a:r>
            <a:endParaRPr sz="1800"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20862" l="1729" r="0" t="6746"/>
          <a:stretch/>
        </p:blipFill>
        <p:spPr>
          <a:xfrm>
            <a:off x="4488725" y="0"/>
            <a:ext cx="4655272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