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70" r:id="rId3"/>
    <p:sldId id="267" r:id="rId4"/>
    <p:sldId id="264" r:id="rId5"/>
    <p:sldId id="266" r:id="rId6"/>
    <p:sldId id="258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6807D-8838-4235-8880-C24F00E048E1}" type="datetimeFigureOut">
              <a:rPr lang="en-IN" smtClean="0"/>
              <a:t>25-10-2017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FA715-DE2B-4F31-92ED-BAB69DEB87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572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BC63D-132D-45B5-A1A3-A91B209E041E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515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3pPr>
              <a:defRPr/>
            </a:lvl3pPr>
            <a:lvl4pPr>
              <a:defRPr sz="16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306952" y="6518754"/>
            <a:ext cx="3751448" cy="256109"/>
          </a:xfrm>
        </p:spPr>
        <p:txBody>
          <a:bodyPr wrap="none" anchor="ctr">
            <a:noAutofit/>
          </a:bodyPr>
          <a:lstStyle>
            <a:lvl1pPr marL="0" indent="0" algn="ctr">
              <a:buNone/>
              <a:defRPr sz="133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Information 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18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3pPr>
              <a:defRPr/>
            </a:lvl3pPr>
            <a:lvl4pPr>
              <a:defRPr sz="16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306952" y="6518754"/>
            <a:ext cx="3751448" cy="256109"/>
          </a:xfrm>
        </p:spPr>
        <p:txBody>
          <a:bodyPr wrap="none" anchor="ctr">
            <a:noAutofit/>
          </a:bodyPr>
          <a:lstStyle>
            <a:lvl1pPr marL="0" indent="0" algn="ctr">
              <a:buNone/>
              <a:defRPr sz="133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Information 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04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ICT Standards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Anupam Agrawal</a:t>
            </a:r>
          </a:p>
          <a:p>
            <a:r>
              <a:rPr lang="en-US" dirty="0" smtClean="0"/>
              <a:t>Chair</a:t>
            </a:r>
          </a:p>
          <a:p>
            <a:r>
              <a:rPr lang="en-US" dirty="0" smtClean="0"/>
              <a:t>Internet Society Kolkata Chapter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615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happening in India today?</a:t>
            </a:r>
            <a:endParaRPr lang="en-US" dirty="0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 ISO – BIS - Secretariat in India of SC 7 – Software &amp; Systems Engineering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 </a:t>
            </a:r>
            <a:r>
              <a:rPr lang="en-US" sz="3200" dirty="0" err="1" smtClean="0"/>
              <a:t>Blockchain</a:t>
            </a:r>
            <a:r>
              <a:rPr lang="en-US" sz="3200" dirty="0" smtClean="0"/>
              <a:t>  - TC 307 – First Participation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 </a:t>
            </a:r>
            <a:r>
              <a:rPr lang="en-US" sz="3200" dirty="0" err="1" smtClean="0"/>
              <a:t>Futurewatch</a:t>
            </a:r>
            <a:r>
              <a:rPr lang="en-US" sz="3200" dirty="0" smtClean="0"/>
              <a:t> Panel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 </a:t>
            </a:r>
            <a:r>
              <a:rPr lang="en-US" sz="3200" dirty="0" smtClean="0"/>
              <a:t>TSDSI – Telecom Standards – One M2M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 IICB – Indian IETF Capacity Building Program &amp; IIESOC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 IEEE Chapters increased involvement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 INCOSE &amp; Other Liaison Organizations including ICANN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91345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108"/>
          <p:cNvSpPr>
            <a:spLocks noGrp="1"/>
          </p:cNvSpPr>
          <p:nvPr>
            <p:ph type="title"/>
          </p:nvPr>
        </p:nvSpPr>
        <p:spPr>
          <a:xfrm>
            <a:off x="0" y="7034"/>
            <a:ext cx="12050332" cy="780757"/>
          </a:xfrm>
        </p:spPr>
        <p:txBody>
          <a:bodyPr>
            <a:normAutofit/>
          </a:bodyPr>
          <a:lstStyle/>
          <a:p>
            <a:r>
              <a:rPr lang="en-IN" sz="3000" dirty="0" smtClean="0">
                <a:solidFill>
                  <a:schemeClr val="bg1"/>
                </a:solidFill>
                <a:latin typeface="Myriad Pro" pitchFamily="34" charset="0"/>
              </a:rPr>
              <a:t>The Context Today</a:t>
            </a:r>
            <a:endParaRPr lang="en-IN" sz="3000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8207772" y="3371533"/>
            <a:ext cx="3617259" cy="1433251"/>
          </a:xfrm>
          <a:prstGeom prst="horizont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Thirteen Subsectors of ICT </a:t>
            </a:r>
            <a:r>
              <a:rPr lang="en-US" sz="2400" dirty="0" smtClean="0"/>
              <a:t>driving </a:t>
            </a:r>
            <a:r>
              <a:rPr lang="en-US" sz="2400" dirty="0" smtClean="0"/>
              <a:t>the </a:t>
            </a:r>
            <a:r>
              <a:rPr lang="en-US" sz="2400" dirty="0" smtClean="0"/>
              <a:t>demand</a:t>
            </a:r>
            <a:endParaRPr lang="en-IN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422" y="2309186"/>
            <a:ext cx="7728896" cy="412461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Landscape</a:t>
            </a:r>
            <a:endParaRPr lang="en-US" dirty="0"/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2357838" y="6546556"/>
            <a:ext cx="3751448" cy="256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 “ ITU Annual Report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105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Age Business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42245" y="1816688"/>
            <a:ext cx="6697278" cy="12093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115888"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b="1" i="1" dirty="0" smtClean="0">
                <a:solidFill>
                  <a:schemeClr val="tx1"/>
                </a:solidFill>
              </a:rPr>
              <a:t>Many new technologies emerging</a:t>
            </a:r>
          </a:p>
          <a:p>
            <a:pPr marL="115888" indent="-115888"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en-US" sz="1600" b="1" i="1" dirty="0" smtClean="0">
                <a:solidFill>
                  <a:schemeClr val="tx1"/>
                </a:solidFill>
              </a:rPr>
              <a:t>Technologies are made much more effective due to the high quality connectivity enabled by the Internet of today</a:t>
            </a:r>
            <a:endParaRPr lang="en-US" sz="1600" i="1" dirty="0" smtClean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8441672" y="2083915"/>
            <a:ext cx="623900" cy="64892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803695"/>
            <a:ext cx="1726074" cy="120936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CONTINUOUS EVOLUTION OF TECHNOLOGY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44392" y="3050126"/>
            <a:ext cx="7321175" cy="1209367"/>
            <a:chOff x="815471" y="1224117"/>
            <a:chExt cx="7321175" cy="120936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815471" y="1224117"/>
              <a:ext cx="6697273" cy="1209367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15888" indent="-115888">
                <a:buClr>
                  <a:schemeClr val="accent6">
                    <a:lumMod val="60000"/>
                    <a:lumOff val="40000"/>
                  </a:schemeClr>
                </a:buClr>
                <a:buFont typeface="Wingdings" pitchFamily="2" charset="2"/>
                <a:buChar char="§"/>
              </a:pPr>
              <a:r>
                <a:rPr lang="en-US" sz="1600" b="1" i="1" dirty="0" smtClean="0">
                  <a:solidFill>
                    <a:schemeClr val="tx1"/>
                  </a:solidFill>
                </a:rPr>
                <a:t>API-</a:t>
              </a:r>
              <a:r>
                <a:rPr lang="en-US" sz="1600" b="1" i="1" dirty="0" err="1" smtClean="0">
                  <a:solidFill>
                    <a:schemeClr val="tx1"/>
                  </a:solidFill>
                </a:rPr>
                <a:t>fication</a:t>
              </a:r>
              <a:r>
                <a:rPr lang="en-US" sz="1600" b="1" i="1" dirty="0" smtClean="0">
                  <a:solidFill>
                    <a:schemeClr val="tx1"/>
                  </a:solidFill>
                </a:rPr>
                <a:t> of enterprise platforms</a:t>
              </a:r>
            </a:p>
            <a:p>
              <a:pPr marL="115888" indent="-115888">
                <a:buClr>
                  <a:schemeClr val="accent6">
                    <a:lumMod val="60000"/>
                    <a:lumOff val="40000"/>
                  </a:schemeClr>
                </a:buClr>
                <a:buFont typeface="Wingdings" pitchFamily="2" charset="2"/>
                <a:buChar char="§"/>
              </a:pPr>
              <a:r>
                <a:rPr lang="en-US" sz="1600" b="1" i="1" dirty="0" smtClean="0">
                  <a:solidFill>
                    <a:schemeClr val="tx1"/>
                  </a:solidFill>
                </a:rPr>
                <a:t>A complex ecosystem of entities involved in the value-delivery chain</a:t>
              </a:r>
            </a:p>
            <a:p>
              <a:pPr marL="115888" indent="-115888">
                <a:buClr>
                  <a:schemeClr val="accent6">
                    <a:lumMod val="60000"/>
                    <a:lumOff val="40000"/>
                  </a:schemeClr>
                </a:buClr>
                <a:buFont typeface="Wingdings" pitchFamily="2" charset="2"/>
                <a:buChar char="§"/>
              </a:pPr>
              <a:r>
                <a:rPr lang="en-US" sz="1600" b="1" i="1" dirty="0" smtClean="0">
                  <a:solidFill>
                    <a:schemeClr val="tx1"/>
                  </a:solidFill>
                </a:rPr>
                <a:t>Systems rarely isolated – usually part of a system of systems</a:t>
              </a:r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7512745" y="1504335"/>
              <a:ext cx="623901" cy="648929"/>
            </a:xfrm>
            <a:prstGeom prst="rightArrow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0" y="3063003"/>
            <a:ext cx="1726074" cy="120936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VALUE DELIVERY DEPENDENT ON MATURE YET EVOLVING ECOSYSTEMS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" y="4333313"/>
            <a:ext cx="9051713" cy="1209369"/>
            <a:chOff x="-309490" y="1238864"/>
            <a:chExt cx="9051713" cy="1209369"/>
          </a:xfrm>
        </p:grpSpPr>
        <p:grpSp>
          <p:nvGrpSpPr>
            <p:cNvPr id="16" name="Group 15"/>
            <p:cNvGrpSpPr/>
            <p:nvPr/>
          </p:nvGrpSpPr>
          <p:grpSpPr>
            <a:xfrm>
              <a:off x="1434902" y="1238866"/>
              <a:ext cx="7307321" cy="1209367"/>
              <a:chOff x="815470" y="1224117"/>
              <a:chExt cx="7307321" cy="1209367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18" name="Rectangle 17"/>
              <p:cNvSpPr/>
              <p:nvPr/>
            </p:nvSpPr>
            <p:spPr>
              <a:xfrm>
                <a:off x="815470" y="1224117"/>
                <a:ext cx="6683419" cy="1209367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15888" indent="-115888">
                  <a:buClr>
                    <a:schemeClr val="accent6">
                      <a:lumMod val="60000"/>
                      <a:lumOff val="40000"/>
                    </a:schemeClr>
                  </a:buClr>
                  <a:buFont typeface="Wingdings" pitchFamily="2" charset="2"/>
                  <a:buChar char="§"/>
                </a:pPr>
                <a:r>
                  <a:rPr lang="en-US" sz="1600" b="1" i="1" dirty="0" smtClean="0">
                    <a:solidFill>
                      <a:schemeClr val="tx1"/>
                    </a:solidFill>
                  </a:rPr>
                  <a:t>Big Platforms have emerged with subscriber bases larger than many nations</a:t>
                </a:r>
              </a:p>
              <a:p>
                <a:pPr marL="115888" indent="-115888">
                  <a:buClr>
                    <a:schemeClr val="accent6">
                      <a:lumMod val="60000"/>
                      <a:lumOff val="40000"/>
                    </a:schemeClr>
                  </a:buClr>
                  <a:buFont typeface="Wingdings" pitchFamily="2" charset="2"/>
                  <a:buChar char="§"/>
                </a:pPr>
                <a:r>
                  <a:rPr lang="en-US" sz="1600" b="1" i="1" dirty="0" smtClean="0">
                    <a:solidFill>
                      <a:schemeClr val="tx1"/>
                    </a:solidFill>
                  </a:rPr>
                  <a:t>Platforms are making decisions based on learning algorithms </a:t>
                </a:r>
              </a:p>
              <a:p>
                <a:pPr marL="115888" indent="-115888">
                  <a:buClr>
                    <a:schemeClr val="accent6">
                      <a:lumMod val="60000"/>
                      <a:lumOff val="40000"/>
                    </a:schemeClr>
                  </a:buClr>
                  <a:buFont typeface="Wingdings" pitchFamily="2" charset="2"/>
                  <a:buChar char="§"/>
                </a:pPr>
                <a:r>
                  <a:rPr lang="en-US" sz="1600" b="1" i="1" dirty="0" smtClean="0">
                    <a:solidFill>
                      <a:schemeClr val="tx1"/>
                    </a:solidFill>
                  </a:rPr>
                  <a:t>Learning algorithms are “sucking out the IP” of users</a:t>
                </a:r>
                <a:endParaRPr lang="en-US" sz="16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ight Arrow 18"/>
              <p:cNvSpPr/>
              <p:nvPr/>
            </p:nvSpPr>
            <p:spPr>
              <a:xfrm>
                <a:off x="7498890" y="1504335"/>
                <a:ext cx="623901" cy="648929"/>
              </a:xfrm>
              <a:prstGeom prst="rightArrow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-309490" y="1238864"/>
              <a:ext cx="1726074" cy="12093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EMERGENCE AND DOMINANCE OF PLATFORMS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9070036" y="1803695"/>
            <a:ext cx="3126657" cy="120936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>
                <a:solidFill>
                  <a:schemeClr val="tx1"/>
                </a:solidFill>
              </a:rPr>
              <a:t>Enabling ecosystems </a:t>
            </a:r>
            <a:r>
              <a:rPr lang="en-US" sz="1400" i="1" dirty="0" smtClean="0">
                <a:solidFill>
                  <a:schemeClr val="tx1"/>
                </a:solidFill>
              </a:rPr>
              <a:t>exist and this facilitates very rapid technology adoption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Obsolescence of people, process and technology can happen very fast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70031" y="3050124"/>
            <a:ext cx="3126657" cy="120936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Value delivery is based on </a:t>
            </a:r>
            <a:r>
              <a:rPr lang="en-US" sz="1400" b="1" i="1" dirty="0" smtClean="0">
                <a:solidFill>
                  <a:schemeClr val="tx1"/>
                </a:solidFill>
              </a:rPr>
              <a:t>collaboration</a:t>
            </a:r>
            <a:r>
              <a:rPr lang="en-US" sz="1400" i="1" dirty="0" smtClean="0">
                <a:solidFill>
                  <a:schemeClr val="tx1"/>
                </a:solidFill>
              </a:rPr>
              <a:t> of several entities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Collaborators can sometimes be competitors . 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070032" y="4333313"/>
            <a:ext cx="3126657" cy="120936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>
                <a:solidFill>
                  <a:schemeClr val="tx1"/>
                </a:solidFill>
              </a:rPr>
              <a:t>Interoperability</a:t>
            </a:r>
            <a:r>
              <a:rPr lang="en-US" sz="1400" i="1" dirty="0" smtClean="0">
                <a:solidFill>
                  <a:schemeClr val="tx1"/>
                </a:solidFill>
              </a:rPr>
              <a:t> of platforms is becoming a serious issue.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chemeClr val="tx1"/>
                </a:solidFill>
              </a:rPr>
              <a:t>C</a:t>
            </a:r>
            <a:r>
              <a:rPr lang="en-US" sz="1400" b="1" i="1" dirty="0" smtClean="0">
                <a:solidFill>
                  <a:schemeClr val="tx1"/>
                </a:solidFill>
              </a:rPr>
              <a:t>odify</a:t>
            </a:r>
            <a:r>
              <a:rPr lang="en-US" sz="1400" i="1" dirty="0" smtClean="0">
                <a:solidFill>
                  <a:schemeClr val="tx1"/>
                </a:solidFill>
              </a:rPr>
              <a:t> platform ethics and to require an explain capability for machine made decisions</a:t>
            </a:r>
          </a:p>
          <a:p>
            <a:pPr algn="ctr"/>
            <a:endParaRPr lang="en-US" sz="1600" i="1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-2147" y="5606186"/>
            <a:ext cx="9051713" cy="1209369"/>
            <a:chOff x="-309490" y="1238864"/>
            <a:chExt cx="9051713" cy="1209369"/>
          </a:xfrm>
        </p:grpSpPr>
        <p:grpSp>
          <p:nvGrpSpPr>
            <p:cNvPr id="24" name="Group 23"/>
            <p:cNvGrpSpPr/>
            <p:nvPr/>
          </p:nvGrpSpPr>
          <p:grpSpPr>
            <a:xfrm>
              <a:off x="1434902" y="1238866"/>
              <a:ext cx="7307321" cy="1209367"/>
              <a:chOff x="815470" y="1224117"/>
              <a:chExt cx="7307321" cy="1209367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815470" y="1224117"/>
                <a:ext cx="6683419" cy="1209367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15888" indent="-115888">
                  <a:buClr>
                    <a:schemeClr val="accent6">
                      <a:lumMod val="60000"/>
                      <a:lumOff val="40000"/>
                    </a:schemeClr>
                  </a:buClr>
                  <a:buFont typeface="Wingdings" pitchFamily="2" charset="2"/>
                  <a:buChar char="§"/>
                </a:pPr>
                <a:r>
                  <a:rPr lang="en-US" sz="1600" b="1" i="1" dirty="0" smtClean="0">
                    <a:solidFill>
                      <a:schemeClr val="tx1"/>
                    </a:solidFill>
                  </a:rPr>
                  <a:t>Technology enables a global market</a:t>
                </a:r>
              </a:p>
              <a:p>
                <a:pPr marL="115888" indent="-115888">
                  <a:buClr>
                    <a:schemeClr val="accent6">
                      <a:lumMod val="60000"/>
                      <a:lumOff val="40000"/>
                    </a:schemeClr>
                  </a:buClr>
                  <a:buFont typeface="Wingdings" pitchFamily="2" charset="2"/>
                  <a:buChar char="§"/>
                </a:pPr>
                <a:r>
                  <a:rPr lang="en-US" sz="1600" b="1" i="1" dirty="0" smtClean="0">
                    <a:solidFill>
                      <a:schemeClr val="tx1"/>
                    </a:solidFill>
                  </a:rPr>
                  <a:t>Each supplier has a global ambition</a:t>
                </a:r>
              </a:p>
              <a:p>
                <a:pPr marL="115888" indent="-115888">
                  <a:buClr>
                    <a:schemeClr val="accent6">
                      <a:lumMod val="60000"/>
                      <a:lumOff val="40000"/>
                    </a:schemeClr>
                  </a:buClr>
                  <a:buFont typeface="Wingdings" pitchFamily="2" charset="2"/>
                  <a:buChar char="§"/>
                </a:pPr>
                <a:r>
                  <a:rPr lang="en-US" sz="1600" b="1" i="1" dirty="0" smtClean="0">
                    <a:solidFill>
                      <a:schemeClr val="tx1"/>
                    </a:solidFill>
                  </a:rPr>
                  <a:t>Each consumer has a global choice</a:t>
                </a:r>
              </a:p>
              <a:p>
                <a:pPr marL="115888" indent="-115888">
                  <a:buClr>
                    <a:schemeClr val="accent6">
                      <a:lumMod val="60000"/>
                      <a:lumOff val="40000"/>
                    </a:schemeClr>
                  </a:buClr>
                  <a:buFont typeface="Wingdings" pitchFamily="2" charset="2"/>
                  <a:buChar char="§"/>
                </a:pPr>
                <a:r>
                  <a:rPr lang="en-US" sz="1600" b="1" i="1" dirty="0" smtClean="0">
                    <a:solidFill>
                      <a:schemeClr val="tx1"/>
                    </a:solidFill>
                  </a:rPr>
                  <a:t>National and Regional tensions on issues like privacy, consumer protection, taxation and sovereignty</a:t>
                </a:r>
              </a:p>
            </p:txBody>
          </p:sp>
          <p:sp>
            <p:nvSpPr>
              <p:cNvPr id="27" name="Right Arrow 26"/>
              <p:cNvSpPr/>
              <p:nvPr/>
            </p:nvSpPr>
            <p:spPr>
              <a:xfrm>
                <a:off x="7498890" y="1504335"/>
                <a:ext cx="623901" cy="648929"/>
              </a:xfrm>
              <a:prstGeom prst="rightArrow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" name="Rectangle 24"/>
            <p:cNvSpPr/>
            <p:nvPr/>
          </p:nvSpPr>
          <p:spPr>
            <a:xfrm>
              <a:off x="-309490" y="1238864"/>
              <a:ext cx="1726074" cy="12093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ESSENTIALLY INTERNATIONAL CHARACTER</a:t>
              </a:r>
            </a:p>
          </p:txBody>
        </p:sp>
      </p:grpSp>
      <p:sp>
        <p:nvSpPr>
          <p:cNvPr id="28" name="Rectangle 27"/>
          <p:cNvSpPr/>
          <p:nvPr/>
        </p:nvSpPr>
        <p:spPr>
          <a:xfrm>
            <a:off x="9067884" y="5606186"/>
            <a:ext cx="3126657" cy="120936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The technology and its underpinning are </a:t>
            </a:r>
            <a:r>
              <a:rPr lang="en-US" sz="1400" b="1" i="1" dirty="0" smtClean="0">
                <a:solidFill>
                  <a:schemeClr val="tx1"/>
                </a:solidFill>
              </a:rPr>
              <a:t>globally interoperable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The legal and social systems in various countries and regions are not</a:t>
            </a:r>
            <a:endParaRPr lang="en-US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61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57838" y="6546556"/>
            <a:ext cx="3751448" cy="256109"/>
          </a:xfrm>
        </p:spPr>
        <p:txBody>
          <a:bodyPr/>
          <a:lstStyle/>
          <a:p>
            <a:r>
              <a:rPr lang="en-US" dirty="0" smtClean="0"/>
              <a:t>Source : NIST Archives</a:t>
            </a:r>
            <a:endParaRPr lang="en-IN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76" y="172516"/>
            <a:ext cx="6973172" cy="63462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7856113" y="306221"/>
            <a:ext cx="406972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New Standards Needed</a:t>
            </a:r>
          </a:p>
          <a:p>
            <a:r>
              <a:rPr lang="en-US" dirty="0"/>
              <a:t> </a:t>
            </a:r>
            <a:r>
              <a:rPr lang="en-US" dirty="0" smtClean="0"/>
              <a:t>- Emergency Management</a:t>
            </a:r>
          </a:p>
          <a:p>
            <a:r>
              <a:rPr lang="en-US" dirty="0"/>
              <a:t>	</a:t>
            </a:r>
            <a:r>
              <a:rPr lang="en-US" dirty="0" smtClean="0"/>
              <a:t>Cyber Incident </a:t>
            </a:r>
          </a:p>
          <a:p>
            <a:r>
              <a:rPr lang="en-US" dirty="0"/>
              <a:t>	</a:t>
            </a:r>
            <a:r>
              <a:rPr lang="en-US" dirty="0" smtClean="0"/>
              <a:t>Information Security Management</a:t>
            </a:r>
          </a:p>
          <a:p>
            <a:endParaRPr lang="en-US" dirty="0"/>
          </a:p>
          <a:p>
            <a:r>
              <a:rPr lang="en-US" dirty="0" smtClean="0"/>
              <a:t> - Industrial Control Systems </a:t>
            </a:r>
            <a:endParaRPr lang="en-US" dirty="0"/>
          </a:p>
          <a:p>
            <a:r>
              <a:rPr lang="en-US" b="1" dirty="0"/>
              <a:t>	</a:t>
            </a:r>
            <a:r>
              <a:rPr lang="en-US" b="1" dirty="0" smtClean="0"/>
              <a:t>Identity &amp; Access Management</a:t>
            </a:r>
            <a:endParaRPr lang="en-US" b="1" dirty="0"/>
          </a:p>
          <a:p>
            <a:r>
              <a:rPr lang="en-US" dirty="0" smtClean="0"/>
              <a:t>	Security Automation &amp; Continuous 	Monitoring</a:t>
            </a:r>
            <a:endParaRPr lang="en-IN" dirty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Smart Grid</a:t>
            </a:r>
            <a:endParaRPr lang="en-US" dirty="0"/>
          </a:p>
          <a:p>
            <a:r>
              <a:rPr lang="en-US" b="1" dirty="0"/>
              <a:t>	</a:t>
            </a:r>
            <a:r>
              <a:rPr lang="en-US" b="1" dirty="0" smtClean="0"/>
              <a:t>Identity &amp; Access Management</a:t>
            </a:r>
            <a:endParaRPr lang="en-US" b="1" dirty="0"/>
          </a:p>
          <a:p>
            <a:r>
              <a:rPr lang="en-US" dirty="0" smtClean="0"/>
              <a:t>	Information Security Management</a:t>
            </a:r>
          </a:p>
          <a:p>
            <a:r>
              <a:rPr lang="en-US" dirty="0"/>
              <a:t>	</a:t>
            </a:r>
            <a:r>
              <a:rPr lang="en-US" dirty="0" smtClean="0"/>
              <a:t>Security Automation &amp; Continuous 	Monitoring </a:t>
            </a:r>
            <a:endParaRPr lang="en-IN" dirty="0"/>
          </a:p>
          <a:p>
            <a:endParaRPr lang="en-US" dirty="0" smtClean="0"/>
          </a:p>
          <a:p>
            <a:r>
              <a:rPr lang="en-US" dirty="0" smtClean="0"/>
              <a:t>Voting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Cyber Incident Management</a:t>
            </a:r>
            <a:endParaRPr lang="en-US" dirty="0"/>
          </a:p>
          <a:p>
            <a:r>
              <a:rPr lang="en-US" dirty="0" smtClean="0"/>
              <a:t>	</a:t>
            </a:r>
            <a:r>
              <a:rPr lang="en-US" b="1" dirty="0" smtClean="0"/>
              <a:t>Identity </a:t>
            </a:r>
            <a:r>
              <a:rPr lang="en-US" b="1" dirty="0"/>
              <a:t>&amp; Access Management</a:t>
            </a:r>
          </a:p>
          <a:p>
            <a:r>
              <a:rPr lang="en-US" dirty="0"/>
              <a:t>	Information Security Management</a:t>
            </a:r>
          </a:p>
          <a:p>
            <a:r>
              <a:rPr lang="en-US" dirty="0"/>
              <a:t>	Security Automation &amp; Continuous 	Monitoring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92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standards</a:t>
            </a:r>
            <a:br>
              <a:rPr lang="en-US" dirty="0" smtClean="0"/>
            </a:br>
            <a:r>
              <a:rPr lang="en-US" dirty="0" smtClean="0"/>
              <a:t> - terms of engagement of key bodies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724358"/>
              </p:ext>
            </p:extLst>
          </p:nvPr>
        </p:nvGraphicFramePr>
        <p:xfrm>
          <a:off x="779239" y="1977050"/>
          <a:ext cx="9720258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43"/>
                <a:gridCol w="1620043"/>
                <a:gridCol w="1620043"/>
                <a:gridCol w="1620043"/>
                <a:gridCol w="1620043"/>
                <a:gridCol w="1620043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IETF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OASIS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OMG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W3C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Entrance</a:t>
                      </a:r>
                      <a:r>
                        <a:rPr lang="en-US" baseline="0" dirty="0" smtClean="0"/>
                        <a:t> Barrier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– Zero</a:t>
                      </a:r>
                    </a:p>
                    <a:p>
                      <a:r>
                        <a:rPr lang="en-US" dirty="0" smtClean="0"/>
                        <a:t>USD 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Low- High</a:t>
                      </a:r>
                    </a:p>
                    <a:p>
                      <a:r>
                        <a:rPr lang="en-US" dirty="0" smtClean="0"/>
                        <a:t>USD 250 – 40K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 – High</a:t>
                      </a:r>
                    </a:p>
                    <a:p>
                      <a:r>
                        <a:rPr lang="en-US" dirty="0" smtClean="0"/>
                        <a:t>USD 500- 70K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r>
                        <a:rPr lang="en-US" baseline="0" dirty="0" smtClean="0"/>
                        <a:t> – High</a:t>
                      </a:r>
                    </a:p>
                    <a:p>
                      <a:r>
                        <a:rPr lang="en-US" baseline="0" dirty="0" smtClean="0"/>
                        <a:t>USD 635 – 63.5K/ Invitation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r>
                        <a:rPr lang="en-US" baseline="0" dirty="0" smtClean="0"/>
                        <a:t> – Member of National Body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WG</a:t>
                      </a:r>
                      <a:r>
                        <a:rPr lang="en-US" baseline="0" dirty="0" smtClean="0"/>
                        <a:t> formation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BOF</a:t>
                      </a:r>
                      <a:r>
                        <a:rPr lang="en-US" baseline="0" dirty="0" smtClean="0"/>
                        <a:t> + Charter. Approval required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members / max cycle 30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Ad-hoc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Restricted to current W3C</a:t>
                      </a:r>
                      <a:r>
                        <a:rPr lang="en-US" baseline="0" dirty="0" smtClean="0"/>
                        <a:t> activities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NWIP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Procedure Rules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Strict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IP Rules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W3C License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&amp; RAND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Conceptual Framework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MDA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WS Architecture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 Required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Not enforced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09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for </a:t>
            </a:r>
            <a:r>
              <a:rPr lang="en-US" dirty="0" smtClean="0"/>
              <a:t>Participation </a:t>
            </a:r>
            <a:r>
              <a:rPr lang="en-US" dirty="0" smtClean="0"/>
              <a:t>– </a:t>
            </a:r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Contribute to the growth of the body of knowledge</a:t>
            </a:r>
          </a:p>
          <a:p>
            <a:r>
              <a:rPr lang="en-US" sz="3200" dirty="0" smtClean="0"/>
              <a:t>Spot new opportunities fast</a:t>
            </a:r>
          </a:p>
          <a:p>
            <a:r>
              <a:rPr lang="en-US" sz="3200" dirty="0" smtClean="0"/>
              <a:t>Position correctly in developing Ecosystems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5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father of internet says</a:t>
            </a: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412" y="1790163"/>
            <a:ext cx="7431922" cy="506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1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Thanks!!!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83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500</TotalTime>
  <Words>443</Words>
  <Application>Microsoft Office PowerPoint</Application>
  <PresentationFormat>Widescreen</PresentationFormat>
  <Paragraphs>115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Myriad Pro</vt:lpstr>
      <vt:lpstr>Tw Cen MT</vt:lpstr>
      <vt:lpstr>Tw Cen MT Condensed</vt:lpstr>
      <vt:lpstr>Wingdings</vt:lpstr>
      <vt:lpstr>Wingdings 3</vt:lpstr>
      <vt:lpstr>Integral</vt:lpstr>
      <vt:lpstr>ICT Standards</vt:lpstr>
      <vt:lpstr>What is happening in India today?</vt:lpstr>
      <vt:lpstr>The Context Today</vt:lpstr>
      <vt:lpstr>New Age Business </vt:lpstr>
      <vt:lpstr>PowerPoint Presentation</vt:lpstr>
      <vt:lpstr>internet standards  - terms of engagement of key bodies</vt:lpstr>
      <vt:lpstr>Rationale for Participation – Standards</vt:lpstr>
      <vt:lpstr>The father of internet says</vt:lpstr>
      <vt:lpstr>Thanks!!!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IICB- indian IETF capacity building program</dc:title>
  <dc:creator>Anupam  Agrawal</dc:creator>
  <cp:lastModifiedBy>Anupam  Agrawal</cp:lastModifiedBy>
  <cp:revision>31</cp:revision>
  <dcterms:created xsi:type="dcterms:W3CDTF">2017-02-06T07:18:03Z</dcterms:created>
  <dcterms:modified xsi:type="dcterms:W3CDTF">2017-10-25T08:17:02Z</dcterms:modified>
</cp:coreProperties>
</file>