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304" r:id="rId2"/>
    <p:sldId id="360" r:id="rId3"/>
    <p:sldId id="361" r:id="rId4"/>
    <p:sldId id="358" r:id="rId5"/>
    <p:sldId id="288" r:id="rId6"/>
    <p:sldId id="321" r:id="rId7"/>
    <p:sldId id="330" r:id="rId8"/>
    <p:sldId id="331" r:id="rId9"/>
    <p:sldId id="332" r:id="rId10"/>
    <p:sldId id="333" r:id="rId11"/>
    <p:sldId id="327" r:id="rId12"/>
    <p:sldId id="368" r:id="rId13"/>
    <p:sldId id="371" r:id="rId14"/>
    <p:sldId id="375" r:id="rId15"/>
    <p:sldId id="385" r:id="rId16"/>
    <p:sldId id="387" r:id="rId17"/>
    <p:sldId id="388" r:id="rId18"/>
    <p:sldId id="389" r:id="rId19"/>
    <p:sldId id="392" r:id="rId20"/>
    <p:sldId id="393" r:id="rId21"/>
    <p:sldId id="394" r:id="rId22"/>
    <p:sldId id="390" r:id="rId23"/>
    <p:sldId id="377" r:id="rId24"/>
    <p:sldId id="378" r:id="rId25"/>
    <p:sldId id="379" r:id="rId26"/>
    <p:sldId id="380" r:id="rId27"/>
    <p:sldId id="382" r:id="rId28"/>
    <p:sldId id="383" r:id="rId29"/>
    <p:sldId id="384" r:id="rId30"/>
    <p:sldId id="386" r:id="rId31"/>
    <p:sldId id="391" r:id="rId32"/>
    <p:sldId id="372" r:id="rId33"/>
    <p:sldId id="374" r:id="rId34"/>
    <p:sldId id="395" r:id="rId35"/>
    <p:sldId id="349" r:id="rId36"/>
    <p:sldId id="396" r:id="rId37"/>
    <p:sldId id="354" r:id="rId38"/>
    <p:sldId id="355" r:id="rId39"/>
    <p:sldId id="356" r:id="rId40"/>
    <p:sldId id="357" r:id="rId41"/>
    <p:sldId id="369" r:id="rId42"/>
    <p:sldId id="370"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A - Technical Perspective" id="{9E85B11F-81F0-D146-8492-9A0916354AE4}">
          <p14:sldIdLst>
            <p14:sldId id="304"/>
            <p14:sldId id="360"/>
            <p14:sldId id="361"/>
            <p14:sldId id="358"/>
            <p14:sldId id="288"/>
            <p14:sldId id="321"/>
            <p14:sldId id="330"/>
            <p14:sldId id="331"/>
            <p14:sldId id="332"/>
            <p14:sldId id="333"/>
            <p14:sldId id="327"/>
            <p14:sldId id="368"/>
            <p14:sldId id="371"/>
            <p14:sldId id="375"/>
            <p14:sldId id="385"/>
            <p14:sldId id="387"/>
            <p14:sldId id="388"/>
            <p14:sldId id="389"/>
            <p14:sldId id="392"/>
            <p14:sldId id="393"/>
            <p14:sldId id="394"/>
            <p14:sldId id="390"/>
            <p14:sldId id="377"/>
            <p14:sldId id="378"/>
            <p14:sldId id="379"/>
            <p14:sldId id="380"/>
            <p14:sldId id="382"/>
            <p14:sldId id="383"/>
            <p14:sldId id="384"/>
            <p14:sldId id="386"/>
            <p14:sldId id="391"/>
            <p14:sldId id="372"/>
            <p14:sldId id="374"/>
            <p14:sldId id="395"/>
            <p14:sldId id="349"/>
            <p14:sldId id="396"/>
            <p14:sldId id="354"/>
            <p14:sldId id="355"/>
            <p14:sldId id="356"/>
            <p14:sldId id="357"/>
            <p14:sldId id="369"/>
            <p14:sldId id="370"/>
          </p14:sldIdLst>
        </p14:section>
      </p14:sectionLst>
    </p:ext>
    <p:ext uri="{EFAFB233-063F-42B5-8137-9DF3F51BA10A}">
      <p15:sldGuideLst xmlns:p15="http://schemas.microsoft.com/office/powerpoint/2012/main">
        <p15:guide id="1" orient="horz" pos="850">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56E"/>
    <a:srgbClr val="F59122"/>
    <a:srgbClr val="8682BC"/>
    <a:srgbClr val="D01C8B"/>
    <a:srgbClr val="1B9E77"/>
    <a:srgbClr val="E69D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41" autoAdjust="0"/>
  </p:normalViewPr>
  <p:slideViewPr>
    <p:cSldViewPr snapToGrid="0" snapToObjects="1" showGuides="1">
      <p:cViewPr varScale="1">
        <p:scale>
          <a:sx n="76" d="100"/>
          <a:sy n="76" d="100"/>
        </p:scale>
        <p:origin x="1236" y="60"/>
      </p:cViewPr>
      <p:guideLst>
        <p:guide orient="horz" pos="850"/>
        <p:guide pos="5759"/>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6906E0-6942-4F48-AC5D-2DDD06904B92}" type="datetimeFigureOut">
              <a:rPr lang="en-US" smtClean="0"/>
              <a:t>10/14/2018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9EBCD6-F881-DE4D-AD91-2DE9B6D20BD0}" type="slidenum">
              <a:rPr lang="en-US" smtClean="0"/>
              <a:t>‹#›</a:t>
            </a:fld>
            <a:endParaRPr lang="en-US" dirty="0"/>
          </a:p>
        </p:txBody>
      </p:sp>
    </p:spTree>
    <p:extLst>
      <p:ext uri="{BB962C8B-B14F-4D97-AF65-F5344CB8AC3E}">
        <p14:creationId xmlns:p14="http://schemas.microsoft.com/office/powerpoint/2010/main" val="3373010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D18E1-D8CB-9946-948B-7C2F3B110973}" type="datetimeFigureOut">
              <a:rPr lang="en-US" smtClean="0"/>
              <a:t>10/14/2018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0686C-8BC4-524E-8ABC-5F9B9C355391}" type="slidenum">
              <a:rPr lang="en-US" smtClean="0"/>
              <a:t>‹#›</a:t>
            </a:fld>
            <a:endParaRPr lang="en-US" dirty="0"/>
          </a:p>
        </p:txBody>
      </p:sp>
    </p:spTree>
    <p:extLst>
      <p:ext uri="{BB962C8B-B14F-4D97-AF65-F5344CB8AC3E}">
        <p14:creationId xmlns:p14="http://schemas.microsoft.com/office/powerpoint/2010/main" val="19770681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a:t>
            </a:fld>
            <a:endParaRPr lang="en-US" dirty="0"/>
          </a:p>
        </p:txBody>
      </p:sp>
    </p:spTree>
    <p:extLst>
      <p:ext uri="{BB962C8B-B14F-4D97-AF65-F5344CB8AC3E}">
        <p14:creationId xmlns:p14="http://schemas.microsoft.com/office/powerpoint/2010/main" val="393799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15</a:t>
            </a:fld>
            <a:endParaRPr lang="en-US" dirty="0"/>
          </a:p>
        </p:txBody>
      </p:sp>
    </p:spTree>
    <p:extLst>
      <p:ext uri="{BB962C8B-B14F-4D97-AF65-F5344CB8AC3E}">
        <p14:creationId xmlns:p14="http://schemas.microsoft.com/office/powerpoint/2010/main" val="3023378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16</a:t>
            </a:fld>
            <a:endParaRPr lang="en-US" dirty="0"/>
          </a:p>
        </p:txBody>
      </p:sp>
    </p:spTree>
    <p:extLst>
      <p:ext uri="{BB962C8B-B14F-4D97-AF65-F5344CB8AC3E}">
        <p14:creationId xmlns:p14="http://schemas.microsoft.com/office/powerpoint/2010/main" val="3546690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17</a:t>
            </a:fld>
            <a:endParaRPr lang="en-US" dirty="0"/>
          </a:p>
        </p:txBody>
      </p:sp>
    </p:spTree>
    <p:extLst>
      <p:ext uri="{BB962C8B-B14F-4D97-AF65-F5344CB8AC3E}">
        <p14:creationId xmlns:p14="http://schemas.microsoft.com/office/powerpoint/2010/main" val="3726102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18</a:t>
            </a:fld>
            <a:endParaRPr lang="en-US" dirty="0"/>
          </a:p>
        </p:txBody>
      </p:sp>
    </p:spTree>
    <p:extLst>
      <p:ext uri="{BB962C8B-B14F-4D97-AF65-F5344CB8AC3E}">
        <p14:creationId xmlns:p14="http://schemas.microsoft.com/office/powerpoint/2010/main" val="374941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22</a:t>
            </a:fld>
            <a:endParaRPr lang="en-US" dirty="0"/>
          </a:p>
        </p:txBody>
      </p:sp>
    </p:spTree>
    <p:extLst>
      <p:ext uri="{BB962C8B-B14F-4D97-AF65-F5344CB8AC3E}">
        <p14:creationId xmlns:p14="http://schemas.microsoft.com/office/powerpoint/2010/main" val="3370686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23</a:t>
            </a:fld>
            <a:endParaRPr lang="en-US" dirty="0"/>
          </a:p>
        </p:txBody>
      </p:sp>
    </p:spTree>
    <p:extLst>
      <p:ext uri="{BB962C8B-B14F-4D97-AF65-F5344CB8AC3E}">
        <p14:creationId xmlns:p14="http://schemas.microsoft.com/office/powerpoint/2010/main" val="4208080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24</a:t>
            </a:fld>
            <a:endParaRPr lang="en-US" dirty="0"/>
          </a:p>
        </p:txBody>
      </p:sp>
    </p:spTree>
    <p:extLst>
      <p:ext uri="{BB962C8B-B14F-4D97-AF65-F5344CB8AC3E}">
        <p14:creationId xmlns:p14="http://schemas.microsoft.com/office/powerpoint/2010/main" val="1991334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25</a:t>
            </a:fld>
            <a:endParaRPr lang="en-US" dirty="0"/>
          </a:p>
        </p:txBody>
      </p:sp>
    </p:spTree>
    <p:extLst>
      <p:ext uri="{BB962C8B-B14F-4D97-AF65-F5344CB8AC3E}">
        <p14:creationId xmlns:p14="http://schemas.microsoft.com/office/powerpoint/2010/main" val="1221452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26</a:t>
            </a:fld>
            <a:endParaRPr lang="en-US" dirty="0"/>
          </a:p>
        </p:txBody>
      </p:sp>
    </p:spTree>
    <p:extLst>
      <p:ext uri="{BB962C8B-B14F-4D97-AF65-F5344CB8AC3E}">
        <p14:creationId xmlns:p14="http://schemas.microsoft.com/office/powerpoint/2010/main" val="3337355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27</a:t>
            </a:fld>
            <a:endParaRPr lang="en-US" dirty="0"/>
          </a:p>
        </p:txBody>
      </p:sp>
    </p:spTree>
    <p:extLst>
      <p:ext uri="{BB962C8B-B14F-4D97-AF65-F5344CB8AC3E}">
        <p14:creationId xmlns:p14="http://schemas.microsoft.com/office/powerpoint/2010/main" val="283250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pivot from English-dominant to Other</a:t>
            </a:r>
            <a:r>
              <a:rPr lang="en-US" baseline="0" dirty="0"/>
              <a:t> Language-dominant content is an symbolic moment in the history of the Internet, and will occur in the next couple of years.</a:t>
            </a:r>
            <a:endParaRPr lang="en-US" dirty="0"/>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a:t>
            </a:fld>
            <a:endParaRPr lang="en-US" dirty="0"/>
          </a:p>
        </p:txBody>
      </p:sp>
    </p:spTree>
    <p:extLst>
      <p:ext uri="{BB962C8B-B14F-4D97-AF65-F5344CB8AC3E}">
        <p14:creationId xmlns:p14="http://schemas.microsoft.com/office/powerpoint/2010/main" val="1907572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28</a:t>
            </a:fld>
            <a:endParaRPr lang="en-US" dirty="0"/>
          </a:p>
        </p:txBody>
      </p:sp>
    </p:spTree>
    <p:extLst>
      <p:ext uri="{BB962C8B-B14F-4D97-AF65-F5344CB8AC3E}">
        <p14:creationId xmlns:p14="http://schemas.microsoft.com/office/powerpoint/2010/main" val="1104555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29</a:t>
            </a:fld>
            <a:endParaRPr lang="en-US" dirty="0"/>
          </a:p>
        </p:txBody>
      </p:sp>
    </p:spTree>
    <p:extLst>
      <p:ext uri="{BB962C8B-B14F-4D97-AF65-F5344CB8AC3E}">
        <p14:creationId xmlns:p14="http://schemas.microsoft.com/office/powerpoint/2010/main" val="210623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30</a:t>
            </a:fld>
            <a:endParaRPr lang="en-US" dirty="0"/>
          </a:p>
        </p:txBody>
      </p:sp>
    </p:spTree>
    <p:extLst>
      <p:ext uri="{BB962C8B-B14F-4D97-AF65-F5344CB8AC3E}">
        <p14:creationId xmlns:p14="http://schemas.microsoft.com/office/powerpoint/2010/main" val="6662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32</a:t>
            </a:fld>
            <a:endParaRPr lang="en-US" dirty="0"/>
          </a:p>
        </p:txBody>
      </p:sp>
    </p:spTree>
    <p:extLst>
      <p:ext uri="{BB962C8B-B14F-4D97-AF65-F5344CB8AC3E}">
        <p14:creationId xmlns:p14="http://schemas.microsoft.com/office/powerpoint/2010/main" val="3654905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33</a:t>
            </a:fld>
            <a:endParaRPr lang="en-US" dirty="0"/>
          </a:p>
        </p:txBody>
      </p:sp>
    </p:spTree>
    <p:extLst>
      <p:ext uri="{BB962C8B-B14F-4D97-AF65-F5344CB8AC3E}">
        <p14:creationId xmlns:p14="http://schemas.microsoft.com/office/powerpoint/2010/main" val="3694408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34</a:t>
            </a:fld>
            <a:endParaRPr lang="en-US" dirty="0"/>
          </a:p>
        </p:txBody>
      </p:sp>
    </p:spTree>
    <p:extLst>
      <p:ext uri="{BB962C8B-B14F-4D97-AF65-F5344CB8AC3E}">
        <p14:creationId xmlns:p14="http://schemas.microsoft.com/office/powerpoint/2010/main" val="2417369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additional available at https://uasg.tech/wp-content/uploads/2017/06/UA006-Relevant-RFCs.pdf</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41</a:t>
            </a:fld>
            <a:endParaRPr lang="en-US" dirty="0"/>
          </a:p>
        </p:txBody>
      </p:sp>
    </p:spTree>
    <p:extLst>
      <p:ext uri="{BB962C8B-B14F-4D97-AF65-F5344CB8AC3E}">
        <p14:creationId xmlns:p14="http://schemas.microsoft.com/office/powerpoint/2010/main" val="3089517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42</a:t>
            </a:fld>
            <a:endParaRPr lang="en-US" dirty="0"/>
          </a:p>
        </p:txBody>
      </p:sp>
    </p:spTree>
    <p:extLst>
      <p:ext uri="{BB962C8B-B14F-4D97-AF65-F5344CB8AC3E}">
        <p14:creationId xmlns:p14="http://schemas.microsoft.com/office/powerpoint/2010/main" val="308951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4</a:t>
            </a:fld>
            <a:endParaRPr lang="en-US" dirty="0"/>
          </a:p>
        </p:txBody>
      </p:sp>
    </p:spTree>
    <p:extLst>
      <p:ext uri="{BB962C8B-B14F-4D97-AF65-F5344CB8AC3E}">
        <p14:creationId xmlns:p14="http://schemas.microsoft.com/office/powerpoint/2010/main" val="415209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lvl="1" indent="0">
              <a:spcAft>
                <a:spcPts val="400"/>
              </a:spcAft>
              <a:buClr>
                <a:schemeClr val="accent2"/>
              </a:buClr>
              <a:buSzPct val="85000"/>
              <a:buFont typeface="Lucida Grande"/>
              <a:buNone/>
              <a:defRPr/>
            </a:pPr>
            <a:r>
              <a:rPr lang="en-US" b="1" dirty="0">
                <a:solidFill>
                  <a:sysClr val="windowText" lastClr="000000"/>
                </a:solidFill>
                <a:latin typeface="Open Sans Light"/>
                <a:cs typeface="Open Sans Light"/>
              </a:rPr>
              <a:t>UASG Recommendations</a:t>
            </a:r>
          </a:p>
          <a:p>
            <a:pPr marL="525780" lvl="1" indent="-342900">
              <a:spcAft>
                <a:spcPts val="400"/>
              </a:spcAft>
              <a:buClr>
                <a:schemeClr val="accent2"/>
              </a:buClr>
              <a:buSzPct val="85000"/>
              <a:buFont typeface="Lucida Grande"/>
              <a:buChar char="*"/>
              <a:defRPr/>
            </a:pPr>
            <a:r>
              <a:rPr lang="en-US" dirty="0">
                <a:solidFill>
                  <a:sysClr val="windowText" lastClr="000000"/>
                </a:solidFill>
                <a:latin typeface="Open Sans Light"/>
                <a:cs typeface="Open Sans Light"/>
              </a:rPr>
              <a:t>User interface elements requiring user to type domain name/email address must support Unicode and strings up to 256 characters</a:t>
            </a:r>
          </a:p>
          <a:p>
            <a:pPr marL="525780" lvl="1" indent="-342900">
              <a:spcAft>
                <a:spcPts val="400"/>
              </a:spcAft>
              <a:buClr>
                <a:schemeClr val="accent2"/>
              </a:buClr>
              <a:buSzPct val="85000"/>
              <a:buFont typeface="Lucida Grande"/>
              <a:buChar char="*"/>
              <a:defRPr/>
            </a:pPr>
            <a:r>
              <a:rPr lang="en-US" dirty="0">
                <a:solidFill>
                  <a:sysClr val="windowText" lastClr="000000"/>
                </a:solidFill>
                <a:latin typeface="Open Sans Light"/>
                <a:cs typeface="Open Sans Light"/>
              </a:rPr>
              <a:t>Users should be allowed to enter ASCII Compatible Encoded text (“Punycoded”) in place of Unicode equivalent</a:t>
            </a:r>
          </a:p>
          <a:p>
            <a:pPr marL="982980" lvl="2" indent="-342900">
              <a:spcAft>
                <a:spcPts val="400"/>
              </a:spcAft>
              <a:buClr>
                <a:schemeClr val="accent2"/>
              </a:buClr>
              <a:buSzPct val="85000"/>
              <a:buFont typeface="Lucida Grande"/>
              <a:buChar char="*"/>
              <a:defRPr/>
            </a:pPr>
            <a:r>
              <a:rPr lang="en-US" dirty="0">
                <a:solidFill>
                  <a:sysClr val="windowText" lastClr="000000"/>
                </a:solidFill>
                <a:latin typeface="Open Sans Light"/>
                <a:cs typeface="Open Sans Light"/>
              </a:rPr>
              <a:t>Unicode should be shown by default</a:t>
            </a:r>
          </a:p>
          <a:p>
            <a:pPr marL="982980" lvl="2" indent="-342900">
              <a:spcAft>
                <a:spcPts val="400"/>
              </a:spcAft>
              <a:buClr>
                <a:schemeClr val="accent2"/>
              </a:buClr>
              <a:buSzPct val="85000"/>
              <a:buFont typeface="Lucida Grande"/>
              <a:buChar char="*"/>
              <a:defRPr/>
            </a:pPr>
            <a:r>
              <a:rPr lang="en-US" dirty="0">
                <a:solidFill>
                  <a:sysClr val="windowText" lastClr="000000"/>
                </a:solidFill>
                <a:latin typeface="Open Sans Light"/>
                <a:cs typeface="Open Sans Light"/>
              </a:rPr>
              <a:t>Punycoded text should only be shown when  provides a benefit</a:t>
            </a:r>
          </a:p>
        </p:txBody>
      </p:sp>
      <p:sp>
        <p:nvSpPr>
          <p:cNvPr id="4" name="Slide Number Placeholder 3"/>
          <p:cNvSpPr>
            <a:spLocks noGrp="1"/>
          </p:cNvSpPr>
          <p:nvPr>
            <p:ph type="sldNum" sz="quarter" idx="10"/>
          </p:nvPr>
        </p:nvSpPr>
        <p:spPr/>
        <p:txBody>
          <a:bodyPr/>
          <a:lstStyle/>
          <a:p>
            <a:fld id="{8870686C-8BC4-524E-8ABC-5F9B9C355391}" type="slidenum">
              <a:rPr lang="en-US" smtClean="0"/>
              <a:t>7</a:t>
            </a:fld>
            <a:endParaRPr lang="en-US" dirty="0"/>
          </a:p>
        </p:txBody>
      </p:sp>
    </p:spTree>
    <p:extLst>
      <p:ext uri="{BB962C8B-B14F-4D97-AF65-F5344CB8AC3E}">
        <p14:creationId xmlns:p14="http://schemas.microsoft.com/office/powerpoint/2010/main" val="128424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8</a:t>
            </a:fld>
            <a:endParaRPr lang="en-US" dirty="0"/>
          </a:p>
        </p:txBody>
      </p:sp>
    </p:spTree>
    <p:extLst>
      <p:ext uri="{BB962C8B-B14F-4D97-AF65-F5344CB8AC3E}">
        <p14:creationId xmlns:p14="http://schemas.microsoft.com/office/powerpoint/2010/main" val="32848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Open Sans Light"/>
                <a:cs typeface="Open Sans Light"/>
              </a:rPr>
              <a:t>Discussion Point: Instances where email addresses and domain names have been filed under the “author” field of a document or “contact info” in a log file have led to the loss of origin as an address.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Open Sans Light"/>
              <a:cs typeface="Open Sans Ligh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Open Sans Light"/>
              <a:cs typeface="Open Sans Light"/>
            </a:endParaRPr>
          </a:p>
          <a:p>
            <a:endParaRPr lang="en-US" sz="1200" dirty="0">
              <a:solidFill>
                <a:srgbClr val="5D686E"/>
              </a:solidFill>
              <a:latin typeface="Open Sans" charset="0"/>
              <a:ea typeface="Open Sans" charset="0"/>
              <a:cs typeface="Open Sans" charset="0"/>
            </a:endParaRPr>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9</a:t>
            </a:fld>
            <a:endParaRPr lang="en-US" dirty="0"/>
          </a:p>
        </p:txBody>
      </p:sp>
    </p:spTree>
    <p:extLst>
      <p:ext uri="{BB962C8B-B14F-4D97-AF65-F5344CB8AC3E}">
        <p14:creationId xmlns:p14="http://schemas.microsoft.com/office/powerpoint/2010/main" val="169260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5D686E"/>
                </a:solidFill>
                <a:latin typeface="Open Sans" charset="0"/>
                <a:ea typeface="Open Sans" charset="0"/>
                <a:cs typeface="Open Sans" charset="0"/>
              </a:rPr>
              <a:t>Activity (e.g., searching or sorting a list)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5D686E"/>
                </a:solidFill>
                <a:latin typeface="Open Sans" charset="0"/>
                <a:ea typeface="Open Sans" charset="0"/>
                <a:cs typeface="Open Sans" charset="0"/>
              </a:rPr>
              <a:t>Alternate</a:t>
            </a:r>
            <a:r>
              <a:rPr lang="en-US" sz="1200" baseline="0" dirty="0">
                <a:solidFill>
                  <a:srgbClr val="5D686E"/>
                </a:solidFill>
                <a:latin typeface="Open Sans" charset="0"/>
                <a:ea typeface="Open Sans" charset="0"/>
                <a:cs typeface="Open Sans" charset="0"/>
              </a:rPr>
              <a:t> format </a:t>
            </a:r>
            <a:r>
              <a:rPr lang="en-US" sz="1200" dirty="0">
                <a:solidFill>
                  <a:srgbClr val="5D686E"/>
                </a:solidFill>
                <a:latin typeface="Open Sans" charset="0"/>
                <a:ea typeface="Open Sans" charset="0"/>
                <a:cs typeface="Open Sans" charset="0"/>
              </a:rPr>
              <a:t>(e.g., storing ASCII as Unicode).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5D686E"/>
                </a:solidFill>
                <a:latin typeface="Open Sans" charset="0"/>
                <a:ea typeface="Open Sans" charset="0"/>
                <a:cs typeface="Open Sans" charset="0"/>
              </a:rPr>
              <a:t>Additional validation may also occur during processing.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5D686E"/>
                </a:solidFill>
                <a:latin typeface="Open Sans" charset="0"/>
                <a:ea typeface="Open Sans" charset="0"/>
                <a:cs typeface="Open Sans" charset="0"/>
              </a:rPr>
              <a:t>Domain names and email addresses can be processed in an unlimited number of ways*, which reinforces the need for conventions that ensure data is being understood and classified consistently.</a:t>
            </a:r>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10</a:t>
            </a:fld>
            <a:endParaRPr lang="en-US" dirty="0"/>
          </a:p>
        </p:txBody>
      </p:sp>
    </p:spTree>
    <p:extLst>
      <p:ext uri="{BB962C8B-B14F-4D97-AF65-F5344CB8AC3E}">
        <p14:creationId xmlns:p14="http://schemas.microsoft.com/office/powerpoint/2010/main" val="2924311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11</a:t>
            </a:fld>
            <a:endParaRPr lang="en-US" dirty="0"/>
          </a:p>
        </p:txBody>
      </p:sp>
    </p:spTree>
    <p:extLst>
      <p:ext uri="{BB962C8B-B14F-4D97-AF65-F5344CB8AC3E}">
        <p14:creationId xmlns:p14="http://schemas.microsoft.com/office/powerpoint/2010/main" val="2724690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r>
              <a:rPr lang="en-US" baseline="0" dirty="0"/>
              <a:t> slide.</a:t>
            </a:r>
          </a:p>
          <a:p>
            <a:endParaRPr lang="en-US" baseline="0" dirty="0"/>
          </a:p>
          <a:p>
            <a:r>
              <a:rPr lang="en-US" baseline="0" dirty="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14</a:t>
            </a:fld>
            <a:endParaRPr lang="en-US" dirty="0"/>
          </a:p>
        </p:txBody>
      </p:sp>
    </p:spTree>
    <p:extLst>
      <p:ext uri="{BB962C8B-B14F-4D97-AF65-F5344CB8AC3E}">
        <p14:creationId xmlns:p14="http://schemas.microsoft.com/office/powerpoint/2010/main" val="380300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hort">
    <p:bg>
      <p:bgPr>
        <a:solidFill>
          <a:schemeClr val="accent1"/>
        </a:solidFill>
        <a:effectLst/>
      </p:bgPr>
    </p:bg>
    <p:spTree>
      <p:nvGrpSpPr>
        <p:cNvPr id="1" name=""/>
        <p:cNvGrpSpPr/>
        <p:nvPr/>
      </p:nvGrpSpPr>
      <p:grpSpPr>
        <a:xfrm>
          <a:off x="0" y="0"/>
          <a:ext cx="0" cy="0"/>
          <a:chOff x="0" y="0"/>
          <a:chExt cx="0" cy="0"/>
        </a:xfrm>
      </p:grpSpPr>
      <p:sp>
        <p:nvSpPr>
          <p:cNvPr id="11" name="TextBox 10"/>
          <p:cNvSpPr txBox="1"/>
          <p:nvPr userDrawn="1"/>
        </p:nvSpPr>
        <p:spPr>
          <a:xfrm>
            <a:off x="7270750" y="4781113"/>
            <a:ext cx="1692519" cy="200055"/>
          </a:xfrm>
          <a:prstGeom prst="rect">
            <a:avLst/>
          </a:prstGeom>
          <a:noFill/>
        </p:spPr>
        <p:txBody>
          <a:bodyPr wrap="square" tIns="0" rIns="0" bIns="0" rtlCol="0" anchor="ctr" anchorCtr="0">
            <a:spAutoFit/>
          </a:bodyPr>
          <a:lstStyle/>
          <a:p>
            <a:pPr>
              <a:lnSpc>
                <a:spcPct val="110000"/>
              </a:lnSpc>
            </a:pPr>
            <a:r>
              <a:rPr lang="en-US" sz="1200" dirty="0">
                <a:solidFill>
                  <a:schemeClr val="tx2"/>
                </a:solidFill>
                <a:latin typeface="Open Sans Light"/>
                <a:cs typeface="Open Sans Light"/>
              </a:rPr>
              <a:t>Universal </a:t>
            </a:r>
            <a:r>
              <a:rPr lang="en-US" sz="1200" baseline="0" dirty="0">
                <a:solidFill>
                  <a:schemeClr val="tx2"/>
                </a:solidFill>
                <a:latin typeface="Open Sans Light"/>
                <a:cs typeface="Open Sans Light"/>
              </a:rPr>
              <a:t>Acceptance</a:t>
            </a:r>
            <a:endParaRPr lang="en-US" sz="1200" dirty="0">
              <a:solidFill>
                <a:schemeClr val="tx2"/>
              </a:solidFill>
              <a:latin typeface="Open Sans Light"/>
              <a:cs typeface="Open Sans Light"/>
            </a:endParaRPr>
          </a:p>
        </p:txBody>
      </p:sp>
      <p:sp>
        <p:nvSpPr>
          <p:cNvPr id="19" name="Title 18"/>
          <p:cNvSpPr>
            <a:spLocks noGrp="1"/>
          </p:cNvSpPr>
          <p:nvPr userDrawn="1">
            <p:ph type="title" hasCustomPrompt="1"/>
          </p:nvPr>
        </p:nvSpPr>
        <p:spPr>
          <a:xfrm>
            <a:off x="457200" y="3000709"/>
            <a:ext cx="8153399" cy="557986"/>
          </a:xfrm>
          <a:prstGeom prst="rect">
            <a:avLst/>
          </a:prstGeom>
        </p:spPr>
        <p:txBody>
          <a:bodyPr vert="horz"/>
          <a:lstStyle>
            <a:lvl1pPr algn="l">
              <a:lnSpc>
                <a:spcPct val="100000"/>
              </a:lnSpc>
              <a:defRPr sz="3000" baseline="0">
                <a:solidFill>
                  <a:schemeClr val="tx2">
                    <a:lumMod val="85000"/>
                    <a:lumOff val="15000"/>
                  </a:schemeClr>
                </a:solidFill>
                <a:latin typeface="Open Sans"/>
                <a:cs typeface="Open Sans"/>
              </a:defRPr>
            </a:lvl1pPr>
          </a:lstStyle>
          <a:p>
            <a:r>
              <a:rPr lang="en-US" dirty="0"/>
              <a:t>Presentation Title: Short</a:t>
            </a:r>
          </a:p>
        </p:txBody>
      </p:sp>
      <p:pic>
        <p:nvPicPr>
          <p:cNvPr id="124" name="Picture 123" descr="ua-deck_title-01.png"/>
          <p:cNvPicPr>
            <a:picLocks noChangeAspect="1"/>
          </p:cNvPicPr>
          <p:nvPr userDrawn="1"/>
        </p:nvPicPr>
        <p:blipFill rotWithShape="1">
          <a:blip r:embed="rId2">
            <a:extLst>
              <a:ext uri="{28A0092B-C50C-407E-A947-70E740481C1C}">
                <a14:useLocalDpi xmlns:a14="http://schemas.microsoft.com/office/drawing/2010/main" val="0"/>
              </a:ext>
            </a:extLst>
          </a:blip>
          <a:srcRect b="130"/>
          <a:stretch/>
        </p:blipFill>
        <p:spPr>
          <a:xfrm>
            <a:off x="0" y="0"/>
            <a:ext cx="9144000" cy="2368296"/>
          </a:xfrm>
          <a:prstGeom prst="rect">
            <a:avLst/>
          </a:prstGeom>
        </p:spPr>
      </p:pic>
      <p:pic>
        <p:nvPicPr>
          <p:cNvPr id="7" name="Picture 6" descr="ua-logo_wht.png"/>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7354407" y="4234419"/>
            <a:ext cx="1467358" cy="466344"/>
          </a:xfrm>
          <a:prstGeom prst="rect">
            <a:avLst/>
          </a:prstGeom>
        </p:spPr>
      </p:pic>
    </p:spTree>
    <p:extLst>
      <p:ext uri="{BB962C8B-B14F-4D97-AF65-F5344CB8AC3E}">
        <p14:creationId xmlns:p14="http://schemas.microsoft.com/office/powerpoint/2010/main" val="3365165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F5A10B-5389-4757-89D3-6833D15F16B7}" type="datetime1">
              <a:rPr lang="en-US" smtClean="0"/>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3EE58-1476-4A02-8B07-6B64DAFFE20F}" type="slidenum">
              <a:rPr lang="en-US" smtClean="0"/>
              <a:t>‹#›</a:t>
            </a:fld>
            <a:endParaRPr lang="en-US" dirty="0"/>
          </a:p>
        </p:txBody>
      </p:sp>
    </p:spTree>
    <p:extLst>
      <p:ext uri="{BB962C8B-B14F-4D97-AF65-F5344CB8AC3E}">
        <p14:creationId xmlns:p14="http://schemas.microsoft.com/office/powerpoint/2010/main" val="46776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ong">
    <p:bg>
      <p:bgPr>
        <a:solidFill>
          <a:schemeClr val="accent1"/>
        </a:solidFill>
        <a:effectLst/>
      </p:bgPr>
    </p:bg>
    <p:spTree>
      <p:nvGrpSpPr>
        <p:cNvPr id="1" name=""/>
        <p:cNvGrpSpPr/>
        <p:nvPr/>
      </p:nvGrpSpPr>
      <p:grpSpPr>
        <a:xfrm>
          <a:off x="0" y="0"/>
          <a:ext cx="0" cy="0"/>
          <a:chOff x="0" y="0"/>
          <a:chExt cx="0" cy="0"/>
        </a:xfrm>
      </p:grpSpPr>
      <p:sp>
        <p:nvSpPr>
          <p:cNvPr id="10" name="Title 18"/>
          <p:cNvSpPr>
            <a:spLocks noGrp="1"/>
          </p:cNvSpPr>
          <p:nvPr>
            <p:ph type="title" hasCustomPrompt="1"/>
          </p:nvPr>
        </p:nvSpPr>
        <p:spPr>
          <a:xfrm>
            <a:off x="473077" y="2877371"/>
            <a:ext cx="8137524" cy="1115568"/>
          </a:xfrm>
          <a:prstGeom prst="rect">
            <a:avLst/>
          </a:prstGeom>
        </p:spPr>
        <p:txBody>
          <a:bodyPr vert="horz"/>
          <a:lstStyle>
            <a:lvl1pPr algn="l">
              <a:lnSpc>
                <a:spcPct val="100000"/>
              </a:lnSpc>
              <a:defRPr sz="3000" baseline="0">
                <a:solidFill>
                  <a:schemeClr val="tx2">
                    <a:lumMod val="85000"/>
                    <a:lumOff val="15000"/>
                  </a:schemeClr>
                </a:solidFill>
                <a:latin typeface="Open Sans"/>
                <a:cs typeface="Open Sans"/>
              </a:defRPr>
            </a:lvl1pPr>
          </a:lstStyle>
          <a:p>
            <a:r>
              <a:rPr lang="en-US" dirty="0"/>
              <a:t>Presentation Title:  Long (Use only if absolutely necessary)</a:t>
            </a:r>
          </a:p>
        </p:txBody>
      </p:sp>
      <p:sp>
        <p:nvSpPr>
          <p:cNvPr id="16" name="TextBox 15"/>
          <p:cNvSpPr txBox="1"/>
          <p:nvPr userDrawn="1"/>
        </p:nvSpPr>
        <p:spPr>
          <a:xfrm>
            <a:off x="7270750" y="4781113"/>
            <a:ext cx="1692519" cy="200055"/>
          </a:xfrm>
          <a:prstGeom prst="rect">
            <a:avLst/>
          </a:prstGeom>
          <a:noFill/>
        </p:spPr>
        <p:txBody>
          <a:bodyPr wrap="square" tIns="0" rIns="0" bIns="0" rtlCol="0" anchor="ctr" anchorCtr="0">
            <a:spAutoFit/>
          </a:bodyPr>
          <a:lstStyle/>
          <a:p>
            <a:pPr>
              <a:lnSpc>
                <a:spcPct val="110000"/>
              </a:lnSpc>
            </a:pPr>
            <a:r>
              <a:rPr lang="en-US" sz="1200" dirty="0">
                <a:solidFill>
                  <a:schemeClr val="tx2"/>
                </a:solidFill>
                <a:latin typeface="Open Sans Light"/>
                <a:cs typeface="Open Sans Light"/>
              </a:rPr>
              <a:t>Universal </a:t>
            </a:r>
            <a:r>
              <a:rPr lang="en-US" sz="1200" baseline="0" dirty="0">
                <a:solidFill>
                  <a:schemeClr val="tx2"/>
                </a:solidFill>
                <a:latin typeface="Open Sans Light"/>
                <a:cs typeface="Open Sans Light"/>
              </a:rPr>
              <a:t>Acceptance</a:t>
            </a:r>
            <a:endParaRPr lang="en-US" sz="1200" dirty="0">
              <a:solidFill>
                <a:schemeClr val="tx2"/>
              </a:solidFill>
              <a:latin typeface="Open Sans Light"/>
              <a:cs typeface="Open Sans Light"/>
            </a:endParaRPr>
          </a:p>
        </p:txBody>
      </p:sp>
      <p:pic>
        <p:nvPicPr>
          <p:cNvPr id="21" name="Picture 20" descr="ua-deck_titl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371344"/>
          </a:xfrm>
          <a:prstGeom prst="rect">
            <a:avLst/>
          </a:prstGeom>
        </p:spPr>
      </p:pic>
      <p:pic>
        <p:nvPicPr>
          <p:cNvPr id="7" name="Picture 6" descr="ua-logo_wht.png"/>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7354407" y="4234419"/>
            <a:ext cx="1467358" cy="466344"/>
          </a:xfrm>
          <a:prstGeom prst="rect">
            <a:avLst/>
          </a:prstGeom>
        </p:spPr>
      </p:pic>
    </p:spTree>
    <p:extLst>
      <p:ext uri="{BB962C8B-B14F-4D97-AF65-F5344CB8AC3E}">
        <p14:creationId xmlns:p14="http://schemas.microsoft.com/office/powerpoint/2010/main" val="85926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Plain">
    <p:spTree>
      <p:nvGrpSpPr>
        <p:cNvPr id="1" name=""/>
        <p:cNvGrpSpPr/>
        <p:nvPr/>
      </p:nvGrpSpPr>
      <p:grpSpPr>
        <a:xfrm>
          <a:off x="0" y="0"/>
          <a:ext cx="0" cy="0"/>
          <a:chOff x="0" y="0"/>
          <a:chExt cx="0" cy="0"/>
        </a:xfrm>
      </p:grpSpPr>
      <p:sp>
        <p:nvSpPr>
          <p:cNvPr id="6" name="Rectangle 5"/>
          <p:cNvSpPr/>
          <p:nvPr userDrawn="1"/>
        </p:nvSpPr>
        <p:spPr>
          <a:xfrm>
            <a:off x="737418" y="4864647"/>
            <a:ext cx="8247888"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865559"/>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 name="Isosceles Triangle 1"/>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0"/>
          <p:cNvSpPr>
            <a:spLocks noGrp="1"/>
          </p:cNvSpPr>
          <p:nvPr userDrawn="1">
            <p:ph type="title"/>
          </p:nvPr>
        </p:nvSpPr>
        <p:spPr>
          <a:xfrm>
            <a:off x="320040" y="206375"/>
            <a:ext cx="8451381" cy="857250"/>
          </a:xfrm>
          <a:prstGeom prst="rect">
            <a:avLst/>
          </a:prstGeom>
        </p:spPr>
        <p:txBody>
          <a:bodyPr vert="horz"/>
          <a:lstStyle>
            <a:lvl1pPr algn="l">
              <a:defRPr sz="3200">
                <a:solidFill>
                  <a:schemeClr val="tx2"/>
                </a:solidFill>
                <a:latin typeface="Open Sans"/>
                <a:cs typeface="Open Sans"/>
              </a:defRPr>
            </a:lvl1pPr>
          </a:lstStyle>
          <a:p>
            <a:r>
              <a:rPr lang="en-US" dirty="0"/>
              <a:t>Click to edit Master title style</a:t>
            </a:r>
          </a:p>
        </p:txBody>
      </p:sp>
      <p:sp>
        <p:nvSpPr>
          <p:cNvPr id="12" name="Rectangle 11"/>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16" name="Parallelogram 15"/>
          <p:cNvSpPr/>
          <p:nvPr userDrawn="1"/>
        </p:nvSpPr>
        <p:spPr>
          <a:xfrm rot="10800000">
            <a:off x="1222502" y="4864608"/>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309370" y="4864608"/>
            <a:ext cx="124460" cy="58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106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tylized">
    <p:spTree>
      <p:nvGrpSpPr>
        <p:cNvPr id="1" name=""/>
        <p:cNvGrpSpPr/>
        <p:nvPr/>
      </p:nvGrpSpPr>
      <p:grpSpPr>
        <a:xfrm>
          <a:off x="0" y="0"/>
          <a:ext cx="0" cy="0"/>
          <a:chOff x="0" y="0"/>
          <a:chExt cx="0" cy="0"/>
        </a:xfrm>
      </p:grpSpPr>
      <p:sp>
        <p:nvSpPr>
          <p:cNvPr id="4" name="Freeform 3"/>
          <p:cNvSpPr/>
          <p:nvPr userDrawn="1"/>
        </p:nvSpPr>
        <p:spPr>
          <a:xfrm>
            <a:off x="0" y="2129311"/>
            <a:ext cx="9143999" cy="3019999"/>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chemeClr val="accent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reeform 4"/>
          <p:cNvSpPr/>
          <p:nvPr userDrawn="1"/>
        </p:nvSpPr>
        <p:spPr>
          <a:xfrm>
            <a:off x="2607418" y="2951150"/>
            <a:ext cx="6536582" cy="2192350"/>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chemeClr val="accent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0"/>
          <p:cNvSpPr>
            <a:spLocks noGrp="1"/>
          </p:cNvSpPr>
          <p:nvPr userDrawn="1">
            <p:ph type="title"/>
          </p:nvPr>
        </p:nvSpPr>
        <p:spPr>
          <a:xfrm>
            <a:off x="320040" y="206375"/>
            <a:ext cx="8441502" cy="857250"/>
          </a:xfrm>
          <a:prstGeom prst="rect">
            <a:avLst/>
          </a:prstGeom>
        </p:spPr>
        <p:txBody>
          <a:bodyPr vert="horz"/>
          <a:lstStyle>
            <a:lvl1pPr algn="l">
              <a:defRPr sz="3200">
                <a:solidFill>
                  <a:schemeClr val="tx2"/>
                </a:solidFill>
                <a:latin typeface="Open Sans"/>
                <a:cs typeface="Open Sans"/>
              </a:defRPr>
            </a:lvl1pPr>
          </a:lstStyle>
          <a:p>
            <a:r>
              <a:rPr lang="en-US" dirty="0"/>
              <a:t>Click to edit Master title style</a:t>
            </a:r>
          </a:p>
        </p:txBody>
      </p:sp>
      <p:sp>
        <p:nvSpPr>
          <p:cNvPr id="13" name="Rectangle 12"/>
          <p:cNvSpPr/>
          <p:nvPr userDrawn="1"/>
        </p:nvSpPr>
        <p:spPr>
          <a:xfrm>
            <a:off x="737418" y="4864647"/>
            <a:ext cx="8247888"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0" y="4865559"/>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3" name="Isosceles Triangle 22"/>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Parallelogram 24"/>
          <p:cNvSpPr/>
          <p:nvPr userDrawn="1"/>
        </p:nvSpPr>
        <p:spPr>
          <a:xfrm rot="10800000">
            <a:off x="1222502" y="4864608"/>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1309370" y="4864608"/>
            <a:ext cx="124460" cy="58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Tree>
    <p:extLst>
      <p:ext uri="{BB962C8B-B14F-4D97-AF65-F5344CB8AC3E}">
        <p14:creationId xmlns:p14="http://schemas.microsoft.com/office/powerpoint/2010/main" val="69104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6" name="Rectangle 5"/>
          <p:cNvSpPr/>
          <p:nvPr userDrawn="1"/>
        </p:nvSpPr>
        <p:spPr>
          <a:xfrm>
            <a:off x="0" y="4864647"/>
            <a:ext cx="8985306"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865559"/>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 name="Isosceles Triangle 1"/>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0"/>
          <p:cNvSpPr>
            <a:spLocks noGrp="1"/>
          </p:cNvSpPr>
          <p:nvPr userDrawn="1">
            <p:ph type="title"/>
          </p:nvPr>
        </p:nvSpPr>
        <p:spPr>
          <a:xfrm>
            <a:off x="320040" y="206375"/>
            <a:ext cx="8451381" cy="857250"/>
          </a:xfrm>
          <a:prstGeom prst="rect">
            <a:avLst/>
          </a:prstGeom>
        </p:spPr>
        <p:txBody>
          <a:bodyPr vert="horz"/>
          <a:lstStyle>
            <a:lvl1pPr algn="l">
              <a:defRPr sz="3200">
                <a:solidFill>
                  <a:srgbClr val="000000"/>
                </a:solidFill>
                <a:latin typeface="Open Sans"/>
                <a:cs typeface="Open Sans"/>
              </a:defRPr>
            </a:lvl1pPr>
          </a:lstStyle>
          <a:p>
            <a:r>
              <a:rPr lang="en-US" dirty="0"/>
              <a:t>Click to edit Master title style</a:t>
            </a:r>
          </a:p>
        </p:txBody>
      </p:sp>
      <p:sp>
        <p:nvSpPr>
          <p:cNvPr id="12" name="Rectangle 11"/>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16" name="Parallelogram 15"/>
          <p:cNvSpPr/>
          <p:nvPr userDrawn="1"/>
        </p:nvSpPr>
        <p:spPr>
          <a:xfrm rot="10800000">
            <a:off x="1222502" y="4864608"/>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309370" y="4864608"/>
            <a:ext cx="124460" cy="58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320675" y="1389062"/>
            <a:ext cx="8450746" cy="3065339"/>
          </a:xfrm>
          <a:prstGeom prst="rect">
            <a:avLst/>
          </a:prstGeom>
        </p:spPr>
        <p:txBody>
          <a:bodyPr vert="horz"/>
          <a:lstStyle>
            <a:lvl1pPr marL="274320" indent="-182880">
              <a:buClr>
                <a:schemeClr val="accent3"/>
              </a:buClr>
              <a:buSzPct val="85000"/>
              <a:buFont typeface="Lucida Grande"/>
              <a:buChar char="*"/>
              <a:defRPr sz="2000">
                <a:solidFill>
                  <a:srgbClr val="000000"/>
                </a:solidFill>
                <a:latin typeface="Open Sans Light"/>
                <a:cs typeface="Open Sans Light"/>
              </a:defRPr>
            </a:lvl1pPr>
            <a:lvl2pPr marL="548640" indent="-182880">
              <a:buClr>
                <a:schemeClr val="accent3"/>
              </a:buClr>
              <a:buSzPct val="85000"/>
              <a:buFont typeface="Lucida Grande"/>
              <a:buChar char="*"/>
              <a:defRPr sz="1800">
                <a:solidFill>
                  <a:srgbClr val="000000"/>
                </a:solidFill>
                <a:latin typeface="Open Sans Light"/>
                <a:cs typeface="Open Sans Light"/>
              </a:defRPr>
            </a:lvl2pPr>
            <a:lvl3pPr marL="822960" indent="-182880">
              <a:buClr>
                <a:schemeClr val="accent3"/>
              </a:buClr>
              <a:buSzPct val="85000"/>
              <a:buFont typeface="Lucida Grande"/>
              <a:buChar char="*"/>
              <a:defRPr sz="1600">
                <a:solidFill>
                  <a:srgbClr val="000000"/>
                </a:solidFill>
                <a:latin typeface="Open Sans Light"/>
                <a:cs typeface="Open Sans Light"/>
              </a:defRPr>
            </a:lvl3pPr>
            <a:lvl4pPr marL="1097280" indent="-182880">
              <a:buClr>
                <a:schemeClr val="accent3"/>
              </a:buClr>
              <a:buSzPct val="85000"/>
              <a:buFont typeface="Lucida Grande"/>
              <a:buChar char="*"/>
              <a:defRPr sz="1400">
                <a:solidFill>
                  <a:srgbClr val="000000"/>
                </a:solidFill>
                <a:latin typeface="Open Sans Light"/>
                <a:cs typeface="Open Sans Light"/>
              </a:defRPr>
            </a:lvl4pPr>
            <a:lvl5pPr marL="1371600" indent="-182880">
              <a:buClr>
                <a:schemeClr val="accent3"/>
              </a:buClr>
              <a:buSzPct val="85000"/>
              <a:buFont typeface="Lucida Grande"/>
              <a:buChar char="*"/>
              <a:defRPr sz="1400">
                <a:solidFill>
                  <a:srgbClr val="000000"/>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845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 Chart">
    <p:spTree>
      <p:nvGrpSpPr>
        <p:cNvPr id="1" name=""/>
        <p:cNvGrpSpPr/>
        <p:nvPr/>
      </p:nvGrpSpPr>
      <p:grpSpPr>
        <a:xfrm>
          <a:off x="0" y="0"/>
          <a:ext cx="0" cy="0"/>
          <a:chOff x="0" y="0"/>
          <a:chExt cx="0" cy="0"/>
        </a:xfrm>
      </p:grpSpPr>
      <p:sp>
        <p:nvSpPr>
          <p:cNvPr id="3" name="Title 10"/>
          <p:cNvSpPr>
            <a:spLocks noGrp="1"/>
          </p:cNvSpPr>
          <p:nvPr>
            <p:ph type="title"/>
          </p:nvPr>
        </p:nvSpPr>
        <p:spPr>
          <a:xfrm>
            <a:off x="320040" y="206375"/>
            <a:ext cx="8445730" cy="857250"/>
          </a:xfrm>
          <a:prstGeom prst="rect">
            <a:avLst/>
          </a:prstGeom>
        </p:spPr>
        <p:txBody>
          <a:bodyPr vert="horz"/>
          <a:lstStyle>
            <a:lvl1pPr algn="l">
              <a:defRPr sz="3200">
                <a:solidFill>
                  <a:schemeClr val="tx2"/>
                </a:solidFill>
                <a:latin typeface="Open Sans"/>
                <a:cs typeface="Open Sans"/>
              </a:defRPr>
            </a:lvl1pPr>
          </a:lstStyle>
          <a:p>
            <a:r>
              <a:rPr lang="en-US" dirty="0"/>
              <a:t>Click to edit Master title style</a:t>
            </a:r>
          </a:p>
        </p:txBody>
      </p:sp>
      <p:sp>
        <p:nvSpPr>
          <p:cNvPr id="5" name="Isosceles Triangle 4"/>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Tree>
    <p:extLst>
      <p:ext uri="{BB962C8B-B14F-4D97-AF65-F5344CB8AC3E}">
        <p14:creationId xmlns:p14="http://schemas.microsoft.com/office/powerpoint/2010/main" val="89685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6" name="Rectangle 5"/>
          <p:cNvSpPr/>
          <p:nvPr userDrawn="1"/>
        </p:nvSpPr>
        <p:spPr>
          <a:xfrm>
            <a:off x="0" y="4864647"/>
            <a:ext cx="8985306"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865559"/>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 name="Isosceles Triangle 1"/>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0"/>
          <p:cNvSpPr>
            <a:spLocks noGrp="1"/>
          </p:cNvSpPr>
          <p:nvPr userDrawn="1">
            <p:ph type="title"/>
          </p:nvPr>
        </p:nvSpPr>
        <p:spPr>
          <a:xfrm>
            <a:off x="320040" y="206375"/>
            <a:ext cx="8451381" cy="857250"/>
          </a:xfrm>
          <a:prstGeom prst="rect">
            <a:avLst/>
          </a:prstGeom>
        </p:spPr>
        <p:txBody>
          <a:bodyPr vert="horz"/>
          <a:lstStyle>
            <a:lvl1pPr algn="l">
              <a:defRPr sz="3200">
                <a:solidFill>
                  <a:schemeClr val="tx2"/>
                </a:solidFill>
                <a:latin typeface="Open Sans"/>
                <a:cs typeface="Open Sans"/>
              </a:defRPr>
            </a:lvl1pPr>
          </a:lstStyle>
          <a:p>
            <a:r>
              <a:rPr lang="en-US" dirty="0"/>
              <a:t>Click to edit Master title style</a:t>
            </a:r>
          </a:p>
        </p:txBody>
      </p:sp>
      <p:sp>
        <p:nvSpPr>
          <p:cNvPr id="12" name="Rectangle 11"/>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16" name="Parallelogram 15"/>
          <p:cNvSpPr/>
          <p:nvPr userDrawn="1"/>
        </p:nvSpPr>
        <p:spPr>
          <a:xfrm rot="10800000">
            <a:off x="1222502" y="4864608"/>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309370" y="4864608"/>
            <a:ext cx="124460" cy="58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0" y="996696"/>
            <a:ext cx="5486400" cy="3383280"/>
          </a:xfrm>
          <a:prstGeom prst="rect">
            <a:avLst/>
          </a:prstGeom>
        </p:spPr>
        <p:txBody>
          <a:bodyPr vert="horz"/>
          <a:lstStyle>
            <a:lvl1pPr marL="91440" indent="0">
              <a:buClr>
                <a:schemeClr val="accent2"/>
              </a:buClr>
              <a:buSzPct val="85000"/>
              <a:buFont typeface="Lucida Grande"/>
              <a:buNone/>
              <a:defRPr sz="2000">
                <a:latin typeface="Open Sans Light"/>
                <a:cs typeface="Open Sans Light"/>
              </a:defRPr>
            </a:lvl1pPr>
            <a:lvl2pPr marL="548640" indent="-182880">
              <a:buClr>
                <a:schemeClr val="accent2"/>
              </a:buClr>
              <a:buSzPct val="85000"/>
              <a:buFont typeface="Lucida Grande"/>
              <a:buChar char="*"/>
              <a:defRPr sz="1800">
                <a:latin typeface="Open Sans Light"/>
                <a:cs typeface="Open Sans Light"/>
              </a:defRPr>
            </a:lvl2pPr>
            <a:lvl3pPr marL="822960" indent="-182880">
              <a:buClr>
                <a:schemeClr val="accent2"/>
              </a:buClr>
              <a:buSzPct val="85000"/>
              <a:buFont typeface="Lucida Grande"/>
              <a:buChar char="*"/>
              <a:defRPr sz="1600">
                <a:latin typeface="Open Sans Light"/>
                <a:cs typeface="Open Sans Light"/>
              </a:defRPr>
            </a:lvl3pPr>
            <a:lvl4pPr marL="1097280" indent="-182880">
              <a:buClr>
                <a:schemeClr val="accent2"/>
              </a:buClr>
              <a:buSzPct val="85000"/>
              <a:buFont typeface="Lucida Grande"/>
              <a:buChar char="*"/>
              <a:defRPr sz="1400">
                <a:latin typeface="Open Sans Light"/>
                <a:cs typeface="Open Sans Light"/>
              </a:defRPr>
            </a:lvl4pPr>
            <a:lvl5pPr marL="1371600" indent="-182880">
              <a:buClr>
                <a:schemeClr val="accent2"/>
              </a:buClr>
              <a:buSzPct val="85000"/>
              <a:buFont typeface="Lucida Grande"/>
              <a:buChar char="*"/>
              <a:defRPr sz="1400">
                <a:latin typeface="Open Sans Light"/>
                <a:cs typeface="Open Sans Light"/>
              </a:defRPr>
            </a:lvl5pPr>
          </a:lstStyle>
          <a:p>
            <a:pPr lvl="0"/>
            <a:endParaRPr lang="en-US" dirty="0"/>
          </a:p>
        </p:txBody>
      </p:sp>
    </p:spTree>
    <p:extLst>
      <p:ext uri="{BB962C8B-B14F-4D97-AF65-F5344CB8AC3E}">
        <p14:creationId xmlns:p14="http://schemas.microsoft.com/office/powerpoint/2010/main" val="119621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accent2"/>
        </a:solidFill>
        <a:effectLst/>
      </p:bgPr>
    </p:bg>
    <p:spTree>
      <p:nvGrpSpPr>
        <p:cNvPr id="1" name=""/>
        <p:cNvGrpSpPr/>
        <p:nvPr/>
      </p:nvGrpSpPr>
      <p:grpSpPr>
        <a:xfrm>
          <a:off x="0" y="0"/>
          <a:ext cx="0" cy="0"/>
          <a:chOff x="0" y="0"/>
          <a:chExt cx="0" cy="0"/>
        </a:xfrm>
      </p:grpSpPr>
      <p:sp>
        <p:nvSpPr>
          <p:cNvPr id="19" name="Title 10"/>
          <p:cNvSpPr>
            <a:spLocks noGrp="1"/>
          </p:cNvSpPr>
          <p:nvPr>
            <p:ph type="title"/>
          </p:nvPr>
        </p:nvSpPr>
        <p:spPr>
          <a:xfrm>
            <a:off x="915988" y="1366673"/>
            <a:ext cx="5935662" cy="1529446"/>
          </a:xfrm>
          <a:prstGeom prst="rect">
            <a:avLst/>
          </a:prstGeom>
        </p:spPr>
        <p:txBody>
          <a:bodyPr vert="horz"/>
          <a:lstStyle>
            <a:lvl1pPr algn="l">
              <a:defRPr sz="3200">
                <a:solidFill>
                  <a:schemeClr val="bg1"/>
                </a:solidFill>
                <a:latin typeface="Open Sans"/>
                <a:cs typeface="Open Sans"/>
              </a:defRPr>
            </a:lvl1pPr>
          </a:lstStyle>
          <a:p>
            <a:r>
              <a:rPr lang="en-US" dirty="0"/>
              <a:t>Click to edit Master title style</a:t>
            </a:r>
          </a:p>
        </p:txBody>
      </p:sp>
      <p:pic>
        <p:nvPicPr>
          <p:cNvPr id="177" name="Picture 176" descr="ua-deck_title-01.png"/>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65" b="28250"/>
          <a:stretch/>
        </p:blipFill>
        <p:spPr>
          <a:xfrm>
            <a:off x="0" y="3442716"/>
            <a:ext cx="9144000" cy="1700784"/>
          </a:xfrm>
          <a:prstGeom prst="rect">
            <a:avLst/>
          </a:prstGeom>
        </p:spPr>
      </p:pic>
    </p:spTree>
    <p:extLst>
      <p:ext uri="{BB962C8B-B14F-4D97-AF65-F5344CB8AC3E}">
        <p14:creationId xmlns:p14="http://schemas.microsoft.com/office/powerpoint/2010/main" val="230781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A Capabilities">
    <p:spTree>
      <p:nvGrpSpPr>
        <p:cNvPr id="1" name=""/>
        <p:cNvGrpSpPr/>
        <p:nvPr/>
      </p:nvGrpSpPr>
      <p:grpSpPr>
        <a:xfrm>
          <a:off x="0" y="0"/>
          <a:ext cx="0" cy="0"/>
          <a:chOff x="0" y="0"/>
          <a:chExt cx="0" cy="0"/>
        </a:xfrm>
      </p:grpSpPr>
      <p:sp>
        <p:nvSpPr>
          <p:cNvPr id="16" name="Rectangle 15"/>
          <p:cNvSpPr/>
          <p:nvPr userDrawn="1"/>
        </p:nvSpPr>
        <p:spPr>
          <a:xfrm>
            <a:off x="2309153" y="-1"/>
            <a:ext cx="6834848" cy="67677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Isosceles Triangle 1"/>
          <p:cNvSpPr/>
          <p:nvPr userDrawn="1"/>
        </p:nvSpPr>
        <p:spPr>
          <a:xfrm rot="10800000">
            <a:off x="-365537" y="0"/>
            <a:ext cx="4053039" cy="179705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0"/>
          <p:cNvSpPr>
            <a:spLocks noGrp="1"/>
          </p:cNvSpPr>
          <p:nvPr userDrawn="1">
            <p:ph type="title"/>
          </p:nvPr>
        </p:nvSpPr>
        <p:spPr>
          <a:xfrm>
            <a:off x="3643610" y="48104"/>
            <a:ext cx="4912149" cy="592208"/>
          </a:xfrm>
          <a:prstGeom prst="rect">
            <a:avLst/>
          </a:prstGeom>
        </p:spPr>
        <p:txBody>
          <a:bodyPr vert="horz"/>
          <a:lstStyle>
            <a:lvl1pPr algn="l">
              <a:defRPr sz="3200">
                <a:solidFill>
                  <a:srgbClr val="FFFFFF"/>
                </a:solidFill>
                <a:latin typeface="Open Sans"/>
                <a:cs typeface="Open Sans"/>
              </a:defRPr>
            </a:lvl1pPr>
          </a:lstStyle>
          <a:p>
            <a:endParaRPr lang="en-US" dirty="0"/>
          </a:p>
        </p:txBody>
      </p:sp>
      <p:sp>
        <p:nvSpPr>
          <p:cNvPr id="7" name="Isosceles Triangle 6"/>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Tree>
    <p:extLst>
      <p:ext uri="{BB962C8B-B14F-4D97-AF65-F5344CB8AC3E}">
        <p14:creationId xmlns:p14="http://schemas.microsoft.com/office/powerpoint/2010/main" val="173789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15832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5" r:id="rId3"/>
    <p:sldLayoutId id="2147483656" r:id="rId4"/>
    <p:sldLayoutId id="2147483662" r:id="rId5"/>
    <p:sldLayoutId id="2147483657" r:id="rId6"/>
    <p:sldLayoutId id="2147483663" r:id="rId7"/>
    <p:sldLayoutId id="2147483661" r:id="rId8"/>
    <p:sldLayoutId id="2147483660" r:id="rId9"/>
    <p:sldLayoutId id="2147483664"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2360;&#2367;&#2344;&#2375;&#2350;&#2366;.&#2349;&#2366;&#2352;&#234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2344;&#2367;&#2325;&#2381;&#2360;&#2368;.&#2349;&#2366;&#2352;&#234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2310;&#2346;&#2325;&#2366;_&#2344;&#2366;&#2350;@&#2313;&#2342;&#2366;&#2361;&#2352;&#2339;.&#2349;&#2366;&#2352;&#2340;"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hyperlink" Target="https://help.instagram.com/111923612310997" TargetMode="External"/><Relationship Id="rId3" Type="http://schemas.openxmlformats.org/officeDocument/2006/relationships/hyperlink" Target="https://www.facebook.com/?stype=lo&amp;jlou=AffEeersAeBURn5JICxic-2oCojqZmz6ISDupIkWLgT9V5NP4F_jYavV7FXkbQEoqYJR25KET68a5FaTHmMUAidc&amp;smuh=40423&amp;lh=Ac9hcxOVSocbcWvn" TargetMode="External"/><Relationship Id="rId7" Type="http://schemas.openxmlformats.org/officeDocument/2006/relationships/hyperlink" Target="https://www.whatsapp.com/faq/en/general/426771995837866"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dev.twitter.com/web/overview/languages" TargetMode="External"/><Relationship Id="rId5" Type="http://schemas.openxmlformats.org/officeDocument/2006/relationships/hyperlink" Target="https://translate.google.com/intl/en_ALL/about/languages/index.html" TargetMode="External"/><Relationship Id="rId4" Type="http://schemas.openxmlformats.org/officeDocument/2006/relationships/hyperlink" Target="https://www.usatoday.com/story/tech/news/2016/09/29/facebook-translation-new-languages-corsican-fulah-malta/9126828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telecom.economictimes.indiatimes.com/tag/policy"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venturebeat.com/"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www.forbes.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2" Type="http://schemas.openxmlformats.org/officeDocument/2006/relationships/slide" Target="slide19.xml"/><Relationship Id="rId1" Type="http://schemas.openxmlformats.org/officeDocument/2006/relationships/slideLayout" Target="../slideLayouts/slideLayout5.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Acceptance</a:t>
            </a:r>
            <a:br>
              <a:rPr lang="en-US" dirty="0"/>
            </a:br>
            <a:br>
              <a:rPr lang="en-US" dirty="0"/>
            </a:br>
            <a:r>
              <a:rPr lang="hi-IN" sz="2400" dirty="0"/>
              <a:t>हरीश चौधरी</a:t>
            </a:r>
            <a:r>
              <a:rPr lang="en-US" sz="2400" dirty="0"/>
              <a:t>  (</a:t>
            </a:r>
            <a:r>
              <a:rPr lang="en-US" sz="2000" dirty="0"/>
              <a:t>HARISH CHOWDHARY)</a:t>
            </a:r>
            <a:br>
              <a:rPr lang="en-US" sz="2000" dirty="0"/>
            </a:br>
            <a:r>
              <a:rPr lang="en-US" sz="2000" dirty="0"/>
              <a:t>                                                                          harish@nixi.in</a:t>
            </a:r>
          </a:p>
        </p:txBody>
      </p:sp>
    </p:spTree>
    <p:extLst>
      <p:ext uri="{BB962C8B-B14F-4D97-AF65-F5344CB8AC3E}">
        <p14:creationId xmlns:p14="http://schemas.microsoft.com/office/powerpoint/2010/main" val="1345524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Process</a:t>
            </a:r>
          </a:p>
        </p:txBody>
      </p:sp>
      <p:sp>
        <p:nvSpPr>
          <p:cNvPr id="2" name="Rectangle 1"/>
          <p:cNvSpPr/>
          <p:nvPr/>
        </p:nvSpPr>
        <p:spPr>
          <a:xfrm>
            <a:off x="366539" y="2006307"/>
            <a:ext cx="3115653" cy="2862322"/>
          </a:xfrm>
          <a:prstGeom prst="rect">
            <a:avLst/>
          </a:prstGeom>
        </p:spPr>
        <p:txBody>
          <a:bodyPr wrap="square">
            <a:spAutoFit/>
          </a:bodyPr>
          <a:lstStyle/>
          <a:p>
            <a:r>
              <a:rPr lang="en-US" dirty="0">
                <a:solidFill>
                  <a:srgbClr val="5D686E"/>
                </a:solidFill>
                <a:latin typeface="Open Sans" charset="0"/>
                <a:ea typeface="Open Sans" charset="0"/>
                <a:cs typeface="Open Sans" charset="0"/>
              </a:rPr>
              <a:t>Processing occurs whenever an email address or a domain name is used by an application or service to perform an activity (for example, searching or sorting a list), or transformed into an alternate format (such as storing ASCII as Unicode). </a:t>
            </a:r>
          </a:p>
        </p:txBody>
      </p:sp>
      <p:sp>
        <p:nvSpPr>
          <p:cNvPr id="7" name="Rectangle 6"/>
          <p:cNvSpPr/>
          <p:nvPr/>
        </p:nvSpPr>
        <p:spPr>
          <a:xfrm>
            <a:off x="3642829" y="1173114"/>
            <a:ext cx="5158272" cy="3749744"/>
          </a:xfrm>
          <a:prstGeom prst="rect">
            <a:avLst/>
          </a:prstGeom>
        </p:spPr>
        <p:txBody>
          <a:bodyPr wrap="square">
            <a:spAutoFit/>
          </a:bodyPr>
          <a:lstStyle/>
          <a:p>
            <a:pPr lvl="0">
              <a:spcBef>
                <a:spcPts val="1200"/>
              </a:spcBef>
              <a:spcAft>
                <a:spcPts val="800"/>
              </a:spcAft>
              <a:buClr>
                <a:schemeClr val="accent4"/>
              </a:buClr>
              <a:defRPr/>
            </a:pPr>
            <a:r>
              <a:rPr lang="en-US" sz="2400" dirty="0">
                <a:solidFill>
                  <a:sysClr val="windowText" lastClr="000000"/>
                </a:solidFill>
                <a:latin typeface="Open Sans"/>
                <a:cs typeface="Open Sans"/>
              </a:rPr>
              <a:t>Key Points</a:t>
            </a:r>
          </a:p>
          <a:p>
            <a:pPr marL="525780" lvl="1" indent="-342900">
              <a:spcBef>
                <a:spcPts val="600"/>
              </a:spcBef>
              <a:buClr>
                <a:schemeClr val="accent2"/>
              </a:buClr>
              <a:buSzPct val="85000"/>
              <a:buFont typeface="Lucida Grande"/>
              <a:buChar char="*"/>
              <a:defRPr/>
            </a:pPr>
            <a:r>
              <a:rPr lang="en-US" sz="1400" dirty="0">
                <a:solidFill>
                  <a:sysClr val="windowText" lastClr="000000"/>
                </a:solidFill>
                <a:latin typeface="Open Sans Light"/>
                <a:cs typeface="Open Sans Light"/>
              </a:rPr>
              <a:t>Processing means using domain names and email strings in a feature. Additional validation may occur during processing. There is no limit to the number of ways that domain names and email addresses could be processed. </a:t>
            </a:r>
          </a:p>
          <a:p>
            <a:pPr marL="525780" lvl="1" indent="-342900">
              <a:spcBef>
                <a:spcPts val="600"/>
              </a:spcBef>
              <a:buClr>
                <a:schemeClr val="accent2"/>
              </a:buClr>
              <a:buSzPct val="85000"/>
              <a:buFont typeface="Lucida Grande"/>
              <a:buChar char="*"/>
              <a:defRPr/>
            </a:pPr>
            <a:r>
              <a:rPr lang="en-US" sz="1400" dirty="0">
                <a:solidFill>
                  <a:sysClr val="windowText" lastClr="000000"/>
                </a:solidFill>
                <a:latin typeface="Open Sans Light"/>
                <a:cs typeface="Open Sans Light"/>
              </a:rPr>
              <a:t>Examples: </a:t>
            </a:r>
          </a:p>
          <a:p>
            <a:pPr marL="982980" lvl="2" indent="-342900">
              <a:spcBef>
                <a:spcPts val="600"/>
              </a:spcBef>
              <a:buClr>
                <a:schemeClr val="accent2"/>
              </a:buClr>
              <a:buSzPct val="85000"/>
              <a:buFont typeface="Lucida Grande"/>
              <a:buChar char="*"/>
              <a:defRPr/>
            </a:pPr>
            <a:r>
              <a:rPr lang="en-US" sz="1400" dirty="0">
                <a:solidFill>
                  <a:sysClr val="windowText" lastClr="000000"/>
                </a:solidFill>
                <a:latin typeface="Open Sans Light"/>
                <a:cs typeface="Open Sans Light"/>
              </a:rPr>
              <a:t>“Identify all the people associated with New Zealand because they have a name with a .nz ccTLD”; </a:t>
            </a:r>
          </a:p>
          <a:p>
            <a:pPr marL="982980" lvl="2" indent="-342900">
              <a:spcBef>
                <a:spcPts val="600"/>
              </a:spcBef>
              <a:buClr>
                <a:schemeClr val="accent2"/>
              </a:buClr>
              <a:buSzPct val="85000"/>
              <a:buFont typeface="Lucida Grande"/>
              <a:buChar char="*"/>
              <a:defRPr/>
            </a:pPr>
            <a:r>
              <a:rPr lang="en-US" sz="1400" dirty="0">
                <a:solidFill>
                  <a:sysClr val="windowText" lastClr="000000"/>
                </a:solidFill>
                <a:latin typeface="Open Sans Light"/>
                <a:cs typeface="Open Sans Light"/>
              </a:rPr>
              <a:t>“Identify all the pharmacists because they have a user@example.pharmacy email address”; </a:t>
            </a:r>
          </a:p>
          <a:p>
            <a:pPr marL="982980" lvl="2" indent="-342900">
              <a:spcBef>
                <a:spcPts val="600"/>
              </a:spcBef>
              <a:buClr>
                <a:schemeClr val="accent2"/>
              </a:buClr>
              <a:buSzPct val="85000"/>
              <a:buFont typeface="Lucida Grande"/>
              <a:buChar char="*"/>
              <a:defRPr/>
            </a:pPr>
            <a:r>
              <a:rPr lang="en-US" sz="1400" dirty="0">
                <a:solidFill>
                  <a:sysClr val="windowText" lastClr="000000"/>
                </a:solidFill>
                <a:latin typeface="Open Sans Light"/>
                <a:cs typeface="Open Sans Light"/>
              </a:rPr>
              <a:t>“Identify firewalls that might filter DNS requests that don’t apply to their policies”. </a:t>
            </a:r>
          </a:p>
        </p:txBody>
      </p:sp>
      <p:pic>
        <p:nvPicPr>
          <p:cNvPr id="8" name="Picture 7" descr="ua-capability-icons_wht_Proce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141" y="328026"/>
            <a:ext cx="1335974" cy="822960"/>
          </a:xfrm>
          <a:prstGeom prst="rect">
            <a:avLst/>
          </a:prstGeom>
        </p:spPr>
      </p:pic>
    </p:spTree>
    <p:extLst>
      <p:ext uri="{BB962C8B-B14F-4D97-AF65-F5344CB8AC3E}">
        <p14:creationId xmlns:p14="http://schemas.microsoft.com/office/powerpoint/2010/main" val="387733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Display</a:t>
            </a:r>
          </a:p>
        </p:txBody>
      </p:sp>
      <p:sp>
        <p:nvSpPr>
          <p:cNvPr id="8" name="Rectangle 7"/>
          <p:cNvSpPr/>
          <p:nvPr/>
        </p:nvSpPr>
        <p:spPr>
          <a:xfrm>
            <a:off x="3642829" y="1173114"/>
            <a:ext cx="5158272" cy="3211135"/>
          </a:xfrm>
          <a:prstGeom prst="rect">
            <a:avLst/>
          </a:prstGeom>
        </p:spPr>
        <p:txBody>
          <a:bodyPr wrap="square">
            <a:spAutoFit/>
          </a:bodyPr>
          <a:lstStyle/>
          <a:p>
            <a:pPr lvl="0">
              <a:spcBef>
                <a:spcPts val="1200"/>
              </a:spcBef>
              <a:spcAft>
                <a:spcPts val="800"/>
              </a:spcAft>
              <a:buClr>
                <a:schemeClr val="accent3"/>
              </a:buClr>
              <a:defRPr/>
            </a:pPr>
            <a:r>
              <a:rPr lang="en-US" sz="2400" dirty="0">
                <a:solidFill>
                  <a:schemeClr val="tx2"/>
                </a:solidFill>
                <a:latin typeface="Open Sans"/>
                <a:cs typeface="Open Sans"/>
              </a:rPr>
              <a:t>Key Point</a:t>
            </a:r>
          </a:p>
          <a:p>
            <a:pPr marL="365760" lvl="1" indent="-27432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Displaying domain names and email addresses is usually straightforward when the scripts used are supported in the underlying operating system and when the strings are stored in Unicode. If these conditions are not met, application-specific transformations may be required. Organizations may also have their own display criteria.</a:t>
            </a:r>
          </a:p>
        </p:txBody>
      </p:sp>
      <p:pic>
        <p:nvPicPr>
          <p:cNvPr id="9" name="Picture 8" descr="ua-capability-icons_wht_Displ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832" y="315913"/>
            <a:ext cx="662482" cy="857250"/>
          </a:xfrm>
          <a:prstGeom prst="rect">
            <a:avLst/>
          </a:prstGeom>
        </p:spPr>
      </p:pic>
      <p:sp>
        <p:nvSpPr>
          <p:cNvPr id="10" name="Rectangle 9"/>
          <p:cNvSpPr/>
          <p:nvPr/>
        </p:nvSpPr>
        <p:spPr>
          <a:xfrm>
            <a:off x="377395" y="2001032"/>
            <a:ext cx="3116263" cy="1938992"/>
          </a:xfrm>
          <a:prstGeom prst="rect">
            <a:avLst/>
          </a:prstGeom>
        </p:spPr>
        <p:txBody>
          <a:bodyPr wrap="square">
            <a:spAutoFit/>
          </a:bodyPr>
          <a:lstStyle/>
          <a:p>
            <a:r>
              <a:rPr lang="en-US" sz="2000" dirty="0">
                <a:solidFill>
                  <a:schemeClr val="accent2"/>
                </a:solidFill>
                <a:latin typeface="Open Sans" charset="0"/>
                <a:ea typeface="Open Sans" charset="0"/>
                <a:cs typeface="Open Sans" charset="0"/>
              </a:rPr>
              <a:t>The display process occurs whenever an email address or a domain name is rendered within a user interface. </a:t>
            </a:r>
          </a:p>
        </p:txBody>
      </p:sp>
    </p:spTree>
    <p:extLst>
      <p:ext uri="{BB962C8B-B14F-4D97-AF65-F5344CB8AC3E}">
        <p14:creationId xmlns:p14="http://schemas.microsoft.com/office/powerpoint/2010/main" val="403175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pic>
        <p:nvPicPr>
          <p:cNvPr id="4" name="Picture 3" descr="ua-capability-icons_org_Accept.png"/>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664247" y="1088117"/>
            <a:ext cx="559174" cy="640080"/>
          </a:xfrm>
          <a:prstGeom prst="rect">
            <a:avLst/>
          </a:prstGeom>
        </p:spPr>
      </p:pic>
      <p:pic>
        <p:nvPicPr>
          <p:cNvPr id="5" name="Picture 4" descr="ua-capability-icons_org_Display.png"/>
          <p:cNvPicPr>
            <a:picLocks noChangeAspect="1"/>
          </p:cNvPicPr>
          <p:nvPr/>
        </p:nvPicPr>
        <p:blipFill>
          <a:blip r:embed="rId4">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tretch>
            <a:fillRect/>
          </a:stretch>
        </p:blipFill>
        <p:spPr>
          <a:xfrm>
            <a:off x="7932175" y="1088117"/>
            <a:ext cx="494654" cy="640080"/>
          </a:xfrm>
          <a:prstGeom prst="rect">
            <a:avLst/>
          </a:prstGeom>
        </p:spPr>
      </p:pic>
      <p:pic>
        <p:nvPicPr>
          <p:cNvPr id="6" name="Picture 5" descr="ua-capability-icons_org_Process.png"/>
          <p:cNvPicPr>
            <a:picLocks noChangeAspect="1"/>
          </p:cNvPicPr>
          <p:nvPr/>
        </p:nvPicPr>
        <p:blipFill>
          <a:blip r:embed="rId6">
            <a:extLst>
              <a:ext uri="{BEBA8EAE-BF5A-486C-A8C5-ECC9F3942E4B}">
                <a14:imgProps xmlns:a14="http://schemas.microsoft.com/office/drawing/2010/main">
                  <a14:imgLayer r:embed="rId7">
                    <a14:imgEffect>
                      <a14:brightnessContrast bright="10000"/>
                    </a14:imgEffect>
                  </a14:imgLayer>
                </a14:imgProps>
              </a:ext>
              <a:ext uri="{28A0092B-C50C-407E-A947-70E740481C1C}">
                <a14:useLocalDpi xmlns:a14="http://schemas.microsoft.com/office/drawing/2010/main" val="0"/>
              </a:ext>
            </a:extLst>
          </a:blip>
          <a:stretch>
            <a:fillRect/>
          </a:stretch>
        </p:blipFill>
        <p:spPr>
          <a:xfrm>
            <a:off x="5840644" y="1097261"/>
            <a:ext cx="1024247" cy="630936"/>
          </a:xfrm>
          <a:prstGeom prst="rect">
            <a:avLst/>
          </a:prstGeom>
        </p:spPr>
      </p:pic>
      <p:pic>
        <p:nvPicPr>
          <p:cNvPr id="7" name="Picture 6" descr="ua-capability-icons_org_Store.png"/>
          <p:cNvPicPr>
            <a:picLocks noChangeAspect="1"/>
          </p:cNvPicPr>
          <p:nvPr/>
        </p:nvPicPr>
        <p:blipFill>
          <a:blip r:embed="rId8">
            <a:extLst>
              <a:ext uri="{BEBA8EAE-BF5A-486C-A8C5-ECC9F3942E4B}">
                <a14:imgProps xmlns:a14="http://schemas.microsoft.com/office/drawing/2010/main">
                  <a14:imgLayer r:embed="rId9">
                    <a14:imgEffect>
                      <a14:brightnessContrast bright="10000"/>
                    </a14:imgEffect>
                  </a14:imgLayer>
                </a14:imgProps>
              </a:ext>
              <a:ext uri="{28A0092B-C50C-407E-A947-70E740481C1C}">
                <a14:useLocalDpi xmlns:a14="http://schemas.microsoft.com/office/drawing/2010/main" val="0"/>
              </a:ext>
            </a:extLst>
          </a:blip>
          <a:stretch>
            <a:fillRect/>
          </a:stretch>
        </p:blipFill>
        <p:spPr>
          <a:xfrm>
            <a:off x="4133280" y="1088117"/>
            <a:ext cx="640080" cy="640080"/>
          </a:xfrm>
          <a:prstGeom prst="rect">
            <a:avLst/>
          </a:prstGeom>
        </p:spPr>
      </p:pic>
      <p:pic>
        <p:nvPicPr>
          <p:cNvPr id="8" name="Picture 7" descr="ua-capability-icons_org_Validate.png"/>
          <p:cNvPicPr>
            <a:picLocks noChangeAspect="1"/>
          </p:cNvPicPr>
          <p:nvPr/>
        </p:nvPicPr>
        <p:blipFill>
          <a:blip r:embed="rId10">
            <a:extLst>
              <a:ext uri="{BEBA8EAE-BF5A-486C-A8C5-ECC9F3942E4B}">
                <a14:imgProps xmlns:a14="http://schemas.microsoft.com/office/drawing/2010/main">
                  <a14:imgLayer r:embed="rId11">
                    <a14:imgEffect>
                      <a14:brightnessContrast bright="10000"/>
                    </a14:imgEffect>
                  </a14:imgLayer>
                </a14:imgProps>
              </a:ext>
              <a:ext uri="{28A0092B-C50C-407E-A947-70E740481C1C}">
                <a14:useLocalDpi xmlns:a14="http://schemas.microsoft.com/office/drawing/2010/main" val="0"/>
              </a:ext>
            </a:extLst>
          </a:blip>
          <a:stretch>
            <a:fillRect/>
          </a:stretch>
        </p:blipFill>
        <p:spPr>
          <a:xfrm>
            <a:off x="2290705" y="1088117"/>
            <a:ext cx="775291" cy="640080"/>
          </a:xfrm>
          <a:prstGeom prst="rect">
            <a:avLst/>
          </a:prstGeom>
        </p:spPr>
      </p:pic>
      <p:sp>
        <p:nvSpPr>
          <p:cNvPr id="9" name="TextBox 8"/>
          <p:cNvSpPr txBox="1"/>
          <p:nvPr/>
        </p:nvSpPr>
        <p:spPr>
          <a:xfrm>
            <a:off x="1973271" y="1853213"/>
            <a:ext cx="1332673" cy="461665"/>
          </a:xfrm>
          <a:prstGeom prst="rect">
            <a:avLst/>
          </a:prstGeom>
          <a:noFill/>
        </p:spPr>
        <p:txBody>
          <a:bodyPr wrap="non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Validate</a:t>
            </a:r>
          </a:p>
        </p:txBody>
      </p:sp>
      <p:sp>
        <p:nvSpPr>
          <p:cNvPr id="10" name="TextBox 9"/>
          <p:cNvSpPr txBox="1"/>
          <p:nvPr/>
        </p:nvSpPr>
        <p:spPr>
          <a:xfrm>
            <a:off x="4031089" y="1818808"/>
            <a:ext cx="939937" cy="461665"/>
          </a:xfrm>
          <a:prstGeom prst="rect">
            <a:avLst/>
          </a:prstGeom>
          <a:noFill/>
        </p:spPr>
        <p:txBody>
          <a:bodyPr wrap="non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Store</a:t>
            </a:r>
          </a:p>
        </p:txBody>
      </p:sp>
      <p:sp>
        <p:nvSpPr>
          <p:cNvPr id="11" name="TextBox 10"/>
          <p:cNvSpPr txBox="1"/>
          <p:nvPr/>
        </p:nvSpPr>
        <p:spPr>
          <a:xfrm>
            <a:off x="5786810" y="1853213"/>
            <a:ext cx="1289392" cy="461665"/>
          </a:xfrm>
          <a:prstGeom prst="rect">
            <a:avLst/>
          </a:prstGeom>
          <a:noFill/>
        </p:spPr>
        <p:txBody>
          <a:bodyPr wrap="non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Process</a:t>
            </a:r>
          </a:p>
        </p:txBody>
      </p:sp>
      <p:sp>
        <p:nvSpPr>
          <p:cNvPr id="12" name="TextBox 11"/>
          <p:cNvSpPr txBox="1"/>
          <p:nvPr/>
        </p:nvSpPr>
        <p:spPr>
          <a:xfrm>
            <a:off x="7640380" y="1818807"/>
            <a:ext cx="1229824" cy="461665"/>
          </a:xfrm>
          <a:prstGeom prst="rect">
            <a:avLst/>
          </a:prstGeom>
          <a:noFill/>
        </p:spPr>
        <p:txBody>
          <a:bodyPr wrap="non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Display</a:t>
            </a:r>
          </a:p>
        </p:txBody>
      </p:sp>
      <p:sp>
        <p:nvSpPr>
          <p:cNvPr id="13" name="TextBox 12"/>
          <p:cNvSpPr txBox="1"/>
          <p:nvPr/>
        </p:nvSpPr>
        <p:spPr>
          <a:xfrm>
            <a:off x="408876" y="1853213"/>
            <a:ext cx="1143262" cy="461665"/>
          </a:xfrm>
          <a:prstGeom prst="rect">
            <a:avLst/>
          </a:prstGeom>
          <a:noFill/>
        </p:spPr>
        <p:txBody>
          <a:bodyPr wrap="non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Accept</a:t>
            </a:r>
          </a:p>
        </p:txBody>
      </p:sp>
      <p:sp>
        <p:nvSpPr>
          <p:cNvPr id="14" name="Content Placeholder 2"/>
          <p:cNvSpPr>
            <a:spLocks noGrp="1"/>
          </p:cNvSpPr>
          <p:nvPr>
            <p:ph sz="quarter" idx="10"/>
          </p:nvPr>
        </p:nvSpPr>
        <p:spPr>
          <a:xfrm>
            <a:off x="320675" y="2566933"/>
            <a:ext cx="8450746" cy="2107808"/>
          </a:xfrm>
        </p:spPr>
        <p:txBody>
          <a:bodyPr/>
          <a:lstStyle/>
          <a:p>
            <a:pPr marL="91440" indent="0">
              <a:buNone/>
            </a:pPr>
            <a:r>
              <a:rPr lang="en-US" dirty="0"/>
              <a:t>It is </a:t>
            </a:r>
            <a:r>
              <a:rPr lang="en-US" u="sng" dirty="0"/>
              <a:t>required</a:t>
            </a:r>
            <a:r>
              <a:rPr lang="en-US" dirty="0"/>
              <a:t> that your Internet-enabled applications, devices and systems accept, validate, store, process and display all domain names and email address appropriately.</a:t>
            </a:r>
          </a:p>
          <a:p>
            <a:endParaRPr lang="en-US" dirty="0"/>
          </a:p>
        </p:txBody>
      </p:sp>
    </p:spTree>
    <p:extLst>
      <p:ext uri="{BB962C8B-B14F-4D97-AF65-F5344CB8AC3E}">
        <p14:creationId xmlns:p14="http://schemas.microsoft.com/office/powerpoint/2010/main" val="3929120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158" y="206375"/>
            <a:ext cx="8451381" cy="857250"/>
          </a:xfrm>
        </p:spPr>
        <p:txBody>
          <a:bodyPr/>
          <a:lstStyle/>
          <a:p>
            <a:r>
              <a:rPr lang="en-IN" dirty="0"/>
              <a:t>IDNs &amp; E-mail Address I18N</a:t>
            </a:r>
            <a:endParaRPr lang="en-US" dirty="0"/>
          </a:p>
        </p:txBody>
      </p:sp>
      <p:sp>
        <p:nvSpPr>
          <p:cNvPr id="4" name="Text Placeholder 2"/>
          <p:cNvSpPr txBox="1">
            <a:spLocks/>
          </p:cNvSpPr>
          <p:nvPr/>
        </p:nvSpPr>
        <p:spPr>
          <a:xfrm>
            <a:off x="398463" y="907319"/>
            <a:ext cx="6225075" cy="38405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1200"/>
              </a:spcBef>
              <a:spcAft>
                <a:spcPts val="600"/>
              </a:spcAft>
              <a:buClr>
                <a:schemeClr val="accent4"/>
              </a:buClr>
              <a:buNone/>
              <a:defRPr/>
            </a:pPr>
            <a:endParaRPr lang="en-US" sz="1400" dirty="0">
              <a:solidFill>
                <a:schemeClr val="accent3"/>
              </a:solidFill>
              <a:latin typeface="Open Sans Light"/>
              <a:cs typeface="Open Sans Light"/>
            </a:endParaRPr>
          </a:p>
        </p:txBody>
      </p:sp>
      <p:sp>
        <p:nvSpPr>
          <p:cNvPr id="2" name="Rectangle 1"/>
          <p:cNvSpPr/>
          <p:nvPr/>
        </p:nvSpPr>
        <p:spPr>
          <a:xfrm>
            <a:off x="6317622" y="800099"/>
            <a:ext cx="2826378" cy="20795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p>
            <a:pPr lvl="0">
              <a:buClr>
                <a:schemeClr val="accent4"/>
              </a:buClr>
            </a:pPr>
            <a:endParaRPr lang="en-US" dirty="0">
              <a:solidFill>
                <a:schemeClr val="accent6"/>
              </a:solidFill>
              <a:latin typeface="Open Sans"/>
              <a:cs typeface="Open Sans"/>
            </a:endParaRPr>
          </a:p>
        </p:txBody>
      </p:sp>
      <p:pic>
        <p:nvPicPr>
          <p:cNvPr id="5" name="Picture 4" descr="Email-banner.png">
            <a:extLst>
              <a:ext uri="{FF2B5EF4-FFF2-40B4-BE49-F238E27FC236}">
                <a16:creationId xmlns:a16="http://schemas.microsoft.com/office/drawing/2014/main" id="{4C9B4B9F-6A41-458A-AF58-2280F09DB912}"/>
              </a:ext>
            </a:extLst>
          </p:cNvPr>
          <p:cNvPicPr>
            <a:picLocks noChangeAspect="1"/>
          </p:cNvPicPr>
          <p:nvPr/>
        </p:nvPicPr>
        <p:blipFill>
          <a:blip r:embed="rId2" cstate="print"/>
          <a:stretch>
            <a:fillRect/>
          </a:stretch>
        </p:blipFill>
        <p:spPr>
          <a:xfrm>
            <a:off x="0" y="2879656"/>
            <a:ext cx="9117657" cy="1988840"/>
          </a:xfrm>
          <a:prstGeom prst="rect">
            <a:avLst/>
          </a:prstGeom>
        </p:spPr>
      </p:pic>
      <p:sp>
        <p:nvSpPr>
          <p:cNvPr id="3" name="TextBox 2">
            <a:extLst>
              <a:ext uri="{FF2B5EF4-FFF2-40B4-BE49-F238E27FC236}">
                <a16:creationId xmlns:a16="http://schemas.microsoft.com/office/drawing/2014/main" id="{3EC9B1EC-A784-44E9-9118-416BB3BE035E}"/>
              </a:ext>
            </a:extLst>
          </p:cNvPr>
          <p:cNvSpPr txBox="1"/>
          <p:nvPr/>
        </p:nvSpPr>
        <p:spPr>
          <a:xfrm>
            <a:off x="703279" y="1063625"/>
            <a:ext cx="5588000" cy="923330"/>
          </a:xfrm>
          <a:prstGeom prst="rect">
            <a:avLst/>
          </a:prstGeom>
          <a:noFill/>
        </p:spPr>
        <p:txBody>
          <a:bodyPr wrap="square" rtlCol="0">
            <a:spAutoFit/>
          </a:bodyPr>
          <a:lstStyle>
            <a:defPPr>
              <a:defRPr lang="en-US"/>
            </a:defPPr>
            <a:lvl1pPr>
              <a:defRPr>
                <a:solidFill>
                  <a:schemeClr val="tx2"/>
                </a:solidFill>
                <a:latin typeface="Open Sans"/>
              </a:defRPr>
            </a:lvl1pPr>
          </a:lstStyle>
          <a:p>
            <a:endParaRPr lang="en-IN" dirty="0"/>
          </a:p>
          <a:p>
            <a:endParaRPr lang="en-IN" dirty="0"/>
          </a:p>
          <a:p>
            <a:endParaRPr lang="en-IN" dirty="0"/>
          </a:p>
        </p:txBody>
      </p:sp>
      <p:pic>
        <p:nvPicPr>
          <p:cNvPr id="7" name="Picture 6" descr="online-english-to-hindi-conversion-typing-techwelkin.jpg">
            <a:extLst>
              <a:ext uri="{FF2B5EF4-FFF2-40B4-BE49-F238E27FC236}">
                <a16:creationId xmlns:a16="http://schemas.microsoft.com/office/drawing/2014/main" id="{882760F5-FD52-4050-804D-313C24FC696A}"/>
              </a:ext>
            </a:extLst>
          </p:cNvPr>
          <p:cNvPicPr>
            <a:picLocks noChangeAspect="1"/>
          </p:cNvPicPr>
          <p:nvPr/>
        </p:nvPicPr>
        <p:blipFill>
          <a:blip r:embed="rId3" cstate="print"/>
          <a:stretch>
            <a:fillRect/>
          </a:stretch>
        </p:blipFill>
        <p:spPr>
          <a:xfrm>
            <a:off x="-26343" y="786669"/>
            <a:ext cx="6343965" cy="2092986"/>
          </a:xfrm>
          <a:prstGeom prst="rect">
            <a:avLst/>
          </a:prstGeom>
        </p:spPr>
      </p:pic>
    </p:spTree>
    <p:extLst>
      <p:ext uri="{BB962C8B-B14F-4D97-AF65-F5344CB8AC3E}">
        <p14:creationId xmlns:p14="http://schemas.microsoft.com/office/powerpoint/2010/main" val="230681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are Internationalized Domain Names</a:t>
            </a:r>
          </a:p>
        </p:txBody>
      </p:sp>
      <p:sp>
        <p:nvSpPr>
          <p:cNvPr id="2" name="Content Placeholder 1"/>
          <p:cNvSpPr>
            <a:spLocks noGrp="1"/>
          </p:cNvSpPr>
          <p:nvPr>
            <p:ph sz="quarter" idx="10"/>
          </p:nvPr>
        </p:nvSpPr>
        <p:spPr>
          <a:xfrm>
            <a:off x="320675" y="850901"/>
            <a:ext cx="8450746" cy="3284014"/>
          </a:xfrm>
        </p:spPr>
        <p:txBody>
          <a:bodyPr/>
          <a:lstStyle/>
          <a:p>
            <a:endParaRPr lang="en-US" dirty="0"/>
          </a:p>
          <a:p>
            <a:r>
              <a:rPr lang="en-US" dirty="0"/>
              <a:t>Domain Names in Local Languages</a:t>
            </a:r>
          </a:p>
          <a:p>
            <a:pPr marL="91440" indent="0">
              <a:buNone/>
            </a:pPr>
            <a:r>
              <a:rPr lang="en-US" dirty="0"/>
              <a:t>Example:</a:t>
            </a:r>
          </a:p>
          <a:p>
            <a:pPr marL="91440" indent="0">
              <a:buNone/>
            </a:pPr>
            <a:r>
              <a:rPr lang="en-US" sz="7200" dirty="0">
                <a:hlinkClick r:id="rId3"/>
              </a:rPr>
              <a:t>http://</a:t>
            </a:r>
            <a:r>
              <a:rPr lang="hi-IN" sz="7200" dirty="0">
                <a:hlinkClick r:id="rId3"/>
              </a:rPr>
              <a:t>सिनेमा.भारत/</a:t>
            </a:r>
            <a:endParaRPr lang="en-US" sz="7200" dirty="0"/>
          </a:p>
          <a:p>
            <a:pPr marL="91440" indent="0">
              <a:buNone/>
            </a:pPr>
            <a:r>
              <a:rPr lang="en-US" sz="7200" dirty="0">
                <a:hlinkClick r:id="rId4"/>
              </a:rPr>
              <a:t>http://</a:t>
            </a:r>
            <a:r>
              <a:rPr lang="hi-IN" sz="7200" dirty="0">
                <a:hlinkClick r:id="rId4"/>
              </a:rPr>
              <a:t>निक्सी.भारत/</a:t>
            </a:r>
            <a:endParaRPr lang="en-US" sz="7200" dirty="0"/>
          </a:p>
        </p:txBody>
      </p:sp>
      <p:sp>
        <p:nvSpPr>
          <p:cNvPr id="9" name="TextBox 8"/>
          <p:cNvSpPr txBox="1"/>
          <p:nvPr/>
        </p:nvSpPr>
        <p:spPr>
          <a:xfrm>
            <a:off x="385520" y="1008585"/>
            <a:ext cx="8372959" cy="427425"/>
          </a:xfrm>
          <a:prstGeom prst="rect">
            <a:avLst/>
          </a:prstGeom>
          <a:noFill/>
        </p:spPr>
        <p:txBody>
          <a:bodyPr wrap="square" rtlCol="0">
            <a:spAutoFit/>
          </a:bodyPr>
          <a:lstStyle/>
          <a:p>
            <a:pPr>
              <a:lnSpc>
                <a:spcPct val="120000"/>
              </a:lnSpc>
            </a:pPr>
            <a:endParaRPr lang="en-US" sz="2000" i="1" dirty="0">
              <a:latin typeface="Open Sans Light"/>
              <a:cs typeface="Open Sans Light"/>
            </a:endParaRPr>
          </a:p>
        </p:txBody>
      </p:sp>
    </p:spTree>
    <p:extLst>
      <p:ext uri="{BB962C8B-B14F-4D97-AF65-F5344CB8AC3E}">
        <p14:creationId xmlns:p14="http://schemas.microsoft.com/office/powerpoint/2010/main" val="4265908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IDNs : What is Punycode</a:t>
            </a:r>
          </a:p>
        </p:txBody>
      </p:sp>
      <p:sp>
        <p:nvSpPr>
          <p:cNvPr id="5" name="TextBox 4">
            <a:extLst>
              <a:ext uri="{FF2B5EF4-FFF2-40B4-BE49-F238E27FC236}">
                <a16:creationId xmlns:a16="http://schemas.microsoft.com/office/drawing/2014/main" id="{9821AB3F-BB8F-4584-BD59-E0DAA388DCFE}"/>
              </a:ext>
            </a:extLst>
          </p:cNvPr>
          <p:cNvSpPr txBox="1"/>
          <p:nvPr/>
        </p:nvSpPr>
        <p:spPr>
          <a:xfrm>
            <a:off x="3860800" y="1587500"/>
            <a:ext cx="3606800" cy="400110"/>
          </a:xfrm>
          <a:prstGeom prst="rect">
            <a:avLst/>
          </a:prstGeom>
          <a:noFill/>
        </p:spPr>
        <p:txBody>
          <a:bodyPr wrap="square" rtlCol="0">
            <a:spAutoFit/>
          </a:bodyPr>
          <a:lstStyle/>
          <a:p>
            <a:r>
              <a:rPr lang="en-US" sz="2000" dirty="0">
                <a:latin typeface="Open Sans Light"/>
                <a:cs typeface="Open Sans Light"/>
              </a:rPr>
              <a:t>Source : qz.com</a:t>
            </a:r>
          </a:p>
        </p:txBody>
      </p:sp>
      <p:pic>
        <p:nvPicPr>
          <p:cNvPr id="8" name="Content Placeholder 7">
            <a:extLst>
              <a:ext uri="{FF2B5EF4-FFF2-40B4-BE49-F238E27FC236}">
                <a16:creationId xmlns:a16="http://schemas.microsoft.com/office/drawing/2014/main" id="{1FD9B754-7676-40A8-A53F-17025695F2DB}"/>
              </a:ext>
            </a:extLst>
          </p:cNvPr>
          <p:cNvPicPr>
            <a:picLocks noGrp="1" noChangeAspect="1"/>
          </p:cNvPicPr>
          <p:nvPr>
            <p:ph sz="quarter" idx="10"/>
          </p:nvPr>
        </p:nvPicPr>
        <p:blipFill>
          <a:blip r:embed="rId3"/>
          <a:stretch>
            <a:fillRect/>
          </a:stretch>
        </p:blipFill>
        <p:spPr>
          <a:xfrm>
            <a:off x="394105" y="787400"/>
            <a:ext cx="8303402" cy="3667125"/>
          </a:xfrm>
        </p:spPr>
      </p:pic>
    </p:spTree>
    <p:extLst>
      <p:ext uri="{BB962C8B-B14F-4D97-AF65-F5344CB8AC3E}">
        <p14:creationId xmlns:p14="http://schemas.microsoft.com/office/powerpoint/2010/main" val="3609859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0040" y="206375"/>
            <a:ext cx="8633460" cy="677069"/>
          </a:xfrm>
        </p:spPr>
        <p:txBody>
          <a:bodyPr/>
          <a:lstStyle/>
          <a:p>
            <a:r>
              <a:rPr lang="en-US" dirty="0"/>
              <a:t>Email Address </a:t>
            </a:r>
            <a:r>
              <a:rPr lang="en-IN" dirty="0"/>
              <a:t>I18N</a:t>
            </a:r>
            <a:r>
              <a:rPr lang="en-US" dirty="0"/>
              <a:t> : E-mail Flow</a:t>
            </a:r>
          </a:p>
        </p:txBody>
      </p:sp>
      <p:pic>
        <p:nvPicPr>
          <p:cNvPr id="5" name="Content Placeholder 3" descr="E-mail.svg.png">
            <a:extLst>
              <a:ext uri="{FF2B5EF4-FFF2-40B4-BE49-F238E27FC236}">
                <a16:creationId xmlns:a16="http://schemas.microsoft.com/office/drawing/2014/main" id="{C96D3B82-48D3-4B4C-9F3A-577ECBE3AFBC}"/>
              </a:ext>
            </a:extLst>
          </p:cNvPr>
          <p:cNvPicPr>
            <a:picLocks noGrp="1" noChangeAspect="1"/>
          </p:cNvPicPr>
          <p:nvPr>
            <p:ph sz="quarter" idx="10"/>
          </p:nvPr>
        </p:nvPicPr>
        <p:blipFill>
          <a:blip r:embed="rId3" cstate="print"/>
          <a:stretch>
            <a:fillRect/>
          </a:stretch>
        </p:blipFill>
        <p:spPr>
          <a:xfrm>
            <a:off x="1288180" y="883444"/>
            <a:ext cx="6515100" cy="704850"/>
          </a:xfrm>
        </p:spPr>
      </p:pic>
      <p:sp>
        <p:nvSpPr>
          <p:cNvPr id="3" name="TextBox 2">
            <a:extLst>
              <a:ext uri="{FF2B5EF4-FFF2-40B4-BE49-F238E27FC236}">
                <a16:creationId xmlns:a16="http://schemas.microsoft.com/office/drawing/2014/main" id="{44A0B311-E735-46B4-A653-B4FA4972F85C}"/>
              </a:ext>
            </a:extLst>
          </p:cNvPr>
          <p:cNvSpPr txBox="1"/>
          <p:nvPr/>
        </p:nvSpPr>
        <p:spPr>
          <a:xfrm>
            <a:off x="444499" y="1665625"/>
            <a:ext cx="8326921" cy="3477875"/>
          </a:xfrm>
          <a:prstGeom prst="rect">
            <a:avLst/>
          </a:prstGeom>
          <a:noFill/>
        </p:spPr>
        <p:txBody>
          <a:bodyPr wrap="square" rtlCol="0">
            <a:spAutoFit/>
          </a:bodyPr>
          <a:lstStyle/>
          <a:p>
            <a:pPr algn="just">
              <a:buNone/>
            </a:pPr>
            <a:r>
              <a:rPr lang="en-IN" sz="2000" dirty="0">
                <a:solidFill>
                  <a:srgbClr val="000000"/>
                </a:solidFill>
                <a:latin typeface="Open Sans Light"/>
              </a:rPr>
              <a:t>A typical e-mail message is</a:t>
            </a:r>
          </a:p>
          <a:p>
            <a:pPr marL="457200" indent="-457200" algn="just">
              <a:buNone/>
            </a:pPr>
            <a:r>
              <a:rPr lang="en-IN" sz="2000" dirty="0">
                <a:solidFill>
                  <a:srgbClr val="000000"/>
                </a:solidFill>
                <a:latin typeface="Open Sans Light"/>
              </a:rPr>
              <a:t>1. Generated using proprietary software (i.e. </a:t>
            </a:r>
            <a:r>
              <a:rPr lang="en-IN" sz="2000" b="1" dirty="0">
                <a:solidFill>
                  <a:srgbClr val="000000"/>
                </a:solidFill>
                <a:latin typeface="Open Sans Light"/>
              </a:rPr>
              <a:t>Gmail, Rediff Mail, Yahoo Mail </a:t>
            </a:r>
            <a:r>
              <a:rPr lang="en-IN" sz="2000" dirty="0">
                <a:solidFill>
                  <a:srgbClr val="000000"/>
                </a:solidFill>
                <a:latin typeface="Open Sans Light"/>
              </a:rPr>
              <a:t>etc.)</a:t>
            </a:r>
          </a:p>
          <a:p>
            <a:pPr algn="just">
              <a:buNone/>
            </a:pPr>
            <a:r>
              <a:rPr lang="en-IN" sz="2000" dirty="0">
                <a:solidFill>
                  <a:srgbClr val="000000"/>
                </a:solidFill>
                <a:latin typeface="Open Sans Light"/>
              </a:rPr>
              <a:t>2. Using an open source library</a:t>
            </a:r>
          </a:p>
          <a:p>
            <a:pPr algn="just">
              <a:buNone/>
            </a:pPr>
            <a:r>
              <a:rPr lang="en-IN" sz="2000" dirty="0">
                <a:solidFill>
                  <a:srgbClr val="000000"/>
                </a:solidFill>
                <a:latin typeface="Open Sans Light"/>
              </a:rPr>
              <a:t>3. Transmitted using a mixture of SaaS vendors and open source</a:t>
            </a:r>
          </a:p>
          <a:p>
            <a:pPr algn="just">
              <a:buNone/>
            </a:pPr>
            <a:r>
              <a:rPr lang="en-IN" sz="2000" dirty="0">
                <a:solidFill>
                  <a:srgbClr val="000000"/>
                </a:solidFill>
                <a:latin typeface="Open Sans Light"/>
              </a:rPr>
              <a:t>4. Received/handled using an open source library</a:t>
            </a:r>
          </a:p>
          <a:p>
            <a:pPr algn="just">
              <a:buNone/>
            </a:pPr>
            <a:r>
              <a:rPr lang="en-IN" sz="2000" dirty="0">
                <a:solidFill>
                  <a:srgbClr val="000000"/>
                </a:solidFill>
                <a:latin typeface="Open Sans Light"/>
              </a:rPr>
              <a:t>5. That's being used by proprietary software</a:t>
            </a:r>
          </a:p>
          <a:p>
            <a:pPr algn="just">
              <a:buNone/>
            </a:pPr>
            <a:endParaRPr lang="en-IN" sz="2000" dirty="0">
              <a:solidFill>
                <a:srgbClr val="000000"/>
              </a:solidFill>
              <a:latin typeface="Open Sans Light"/>
            </a:endParaRPr>
          </a:p>
          <a:p>
            <a:pPr algn="just">
              <a:buNone/>
            </a:pPr>
            <a:r>
              <a:rPr lang="en-IN" sz="2000" dirty="0">
                <a:solidFill>
                  <a:srgbClr val="000000"/>
                </a:solidFill>
                <a:latin typeface="Open Sans Light"/>
              </a:rPr>
              <a:t>There are around 100 components do most of steps from </a:t>
            </a:r>
            <a:r>
              <a:rPr lang="en-IN" sz="2000" b="1" dirty="0">
                <a:solidFill>
                  <a:srgbClr val="000000"/>
                </a:solidFill>
                <a:latin typeface="Open Sans Light"/>
              </a:rPr>
              <a:t>2-4</a:t>
            </a:r>
            <a:r>
              <a:rPr lang="en-IN" sz="2000" dirty="0">
                <a:solidFill>
                  <a:srgbClr val="000000"/>
                </a:solidFill>
                <a:latin typeface="Open Sans Light"/>
              </a:rPr>
              <a:t>, mostly open source.</a:t>
            </a:r>
          </a:p>
          <a:p>
            <a:endParaRPr lang="en-US" sz="2000" dirty="0">
              <a:latin typeface="Open Sans Light"/>
              <a:cs typeface="Open Sans Light"/>
            </a:endParaRPr>
          </a:p>
        </p:txBody>
      </p:sp>
    </p:spTree>
    <p:extLst>
      <p:ext uri="{BB962C8B-B14F-4D97-AF65-F5344CB8AC3E}">
        <p14:creationId xmlns:p14="http://schemas.microsoft.com/office/powerpoint/2010/main" val="3480092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SMTP: E-mail Message Transmission</a:t>
            </a:r>
          </a:p>
        </p:txBody>
      </p:sp>
      <p:sp>
        <p:nvSpPr>
          <p:cNvPr id="9" name="TextBox 8">
            <a:extLst>
              <a:ext uri="{FF2B5EF4-FFF2-40B4-BE49-F238E27FC236}">
                <a16:creationId xmlns:a16="http://schemas.microsoft.com/office/drawing/2014/main" id="{1AC3B035-94C3-4023-BC60-6031CE59FEC8}"/>
              </a:ext>
            </a:extLst>
          </p:cNvPr>
          <p:cNvSpPr txBox="1"/>
          <p:nvPr/>
        </p:nvSpPr>
        <p:spPr>
          <a:xfrm>
            <a:off x="431800" y="1063625"/>
            <a:ext cx="7988300" cy="2246769"/>
          </a:xfrm>
          <a:prstGeom prst="rect">
            <a:avLst/>
          </a:prstGeom>
          <a:noFill/>
        </p:spPr>
        <p:txBody>
          <a:bodyPr wrap="square" rtlCol="0">
            <a:spAutoFit/>
          </a:bodyPr>
          <a:lstStyle/>
          <a:p>
            <a:pPr algn="just">
              <a:buNone/>
            </a:pPr>
            <a:r>
              <a:rPr lang="en-IN" sz="2000" dirty="0">
                <a:solidFill>
                  <a:srgbClr val="000000"/>
                </a:solidFill>
                <a:latin typeface="Open Sans Light"/>
              </a:rPr>
              <a:t>Most Internet email seems to be delivered by one of four </a:t>
            </a:r>
            <a:r>
              <a:rPr lang="en-IN" sz="2000" dirty="0">
                <a:solidFill>
                  <a:srgbClr val="000000"/>
                </a:solidFill>
                <a:latin typeface="Open Sans Light"/>
                <a:hlinkClick r:id="rId3" action="ppaction://hlinksldjump">
                  <a:extLst>
                    <a:ext uri="{A12FA001-AC4F-418D-AE19-62706E023703}">
                      <ahyp:hlinkClr xmlns:ahyp="http://schemas.microsoft.com/office/drawing/2018/hyperlinkcolor" val="tx"/>
                    </a:ext>
                  </a:extLst>
                </a:hlinkClick>
              </a:rPr>
              <a:t>MTAs</a:t>
            </a:r>
            <a:endParaRPr lang="en-IN" sz="2000" dirty="0">
              <a:solidFill>
                <a:srgbClr val="000000"/>
              </a:solidFill>
              <a:latin typeface="Open Sans Light"/>
            </a:endParaRPr>
          </a:p>
          <a:p>
            <a:pPr algn="just">
              <a:buNone/>
            </a:pPr>
            <a:endParaRPr lang="en-IN" sz="2000" dirty="0">
              <a:solidFill>
                <a:srgbClr val="000000"/>
              </a:solidFill>
              <a:latin typeface="Open Sans Light"/>
            </a:endParaRPr>
          </a:p>
          <a:p>
            <a:pPr marL="342900" indent="-342900" algn="just">
              <a:buFont typeface="Arial" panose="020B0604020202020204" pitchFamily="34" charset="0"/>
              <a:buChar char="•"/>
            </a:pPr>
            <a:r>
              <a:rPr lang="en-IN" sz="2000" dirty="0">
                <a:solidFill>
                  <a:srgbClr val="000000"/>
                </a:solidFill>
                <a:latin typeface="Open Sans Light"/>
              </a:rPr>
              <a:t>Postfix: 50% (of the world excluding Gmail/Microsoft Exchange)</a:t>
            </a:r>
          </a:p>
          <a:p>
            <a:pPr marL="342900" indent="-342900" algn="just">
              <a:buFont typeface="Arial" panose="020B0604020202020204" pitchFamily="34" charset="0"/>
              <a:buChar char="•"/>
            </a:pPr>
            <a:r>
              <a:rPr lang="en-IN" sz="2000" dirty="0">
                <a:solidFill>
                  <a:srgbClr val="000000"/>
                </a:solidFill>
                <a:latin typeface="Open Sans Light"/>
              </a:rPr>
              <a:t>Exim: 30%</a:t>
            </a:r>
          </a:p>
          <a:p>
            <a:pPr marL="342900" indent="-342900" algn="just">
              <a:buFont typeface="Arial" panose="020B0604020202020204" pitchFamily="34" charset="0"/>
              <a:buChar char="•"/>
            </a:pPr>
            <a:r>
              <a:rPr lang="en-IN" sz="2000" dirty="0" err="1">
                <a:solidFill>
                  <a:srgbClr val="000000"/>
                </a:solidFill>
                <a:latin typeface="Open Sans Light"/>
              </a:rPr>
              <a:t>Sendmail</a:t>
            </a:r>
            <a:r>
              <a:rPr lang="en-IN" sz="2000" dirty="0">
                <a:solidFill>
                  <a:srgbClr val="000000"/>
                </a:solidFill>
                <a:latin typeface="Open Sans Light"/>
              </a:rPr>
              <a:t> and </a:t>
            </a:r>
            <a:r>
              <a:rPr lang="en-IN" sz="2000" dirty="0" err="1">
                <a:solidFill>
                  <a:srgbClr val="000000"/>
                </a:solidFill>
                <a:latin typeface="Open Sans Light"/>
              </a:rPr>
              <a:t>Qmail</a:t>
            </a:r>
            <a:r>
              <a:rPr lang="en-IN" sz="2000" dirty="0">
                <a:solidFill>
                  <a:srgbClr val="000000"/>
                </a:solidFill>
                <a:latin typeface="Open Sans Light"/>
              </a:rPr>
              <a:t>: 10%</a:t>
            </a:r>
          </a:p>
          <a:p>
            <a:pPr marL="342900" indent="-342900" algn="just">
              <a:buFont typeface="Arial" panose="020B0604020202020204" pitchFamily="34" charset="0"/>
              <a:buChar char="•"/>
            </a:pPr>
            <a:r>
              <a:rPr lang="en-IN" sz="2000" dirty="0">
                <a:solidFill>
                  <a:srgbClr val="000000"/>
                </a:solidFill>
                <a:latin typeface="Open Sans Light"/>
              </a:rPr>
              <a:t>Many others: the rest (zmailer,smail3 etc.)</a:t>
            </a:r>
          </a:p>
          <a:p>
            <a:endParaRPr lang="en-US" sz="2000" dirty="0">
              <a:latin typeface="Open Sans Light"/>
              <a:cs typeface="Open Sans Light"/>
            </a:endParaRPr>
          </a:p>
        </p:txBody>
      </p:sp>
    </p:spTree>
    <p:extLst>
      <p:ext uri="{BB962C8B-B14F-4D97-AF65-F5344CB8AC3E}">
        <p14:creationId xmlns:p14="http://schemas.microsoft.com/office/powerpoint/2010/main" val="3171136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Inference</a:t>
            </a:r>
          </a:p>
        </p:txBody>
      </p:sp>
      <p:sp>
        <p:nvSpPr>
          <p:cNvPr id="9" name="TextBox 8">
            <a:extLst>
              <a:ext uri="{FF2B5EF4-FFF2-40B4-BE49-F238E27FC236}">
                <a16:creationId xmlns:a16="http://schemas.microsoft.com/office/drawing/2014/main" id="{1AC3B035-94C3-4023-BC60-6031CE59FEC8}"/>
              </a:ext>
            </a:extLst>
          </p:cNvPr>
          <p:cNvSpPr txBox="1"/>
          <p:nvPr/>
        </p:nvSpPr>
        <p:spPr>
          <a:xfrm>
            <a:off x="431800" y="918193"/>
            <a:ext cx="7988300" cy="1938992"/>
          </a:xfrm>
          <a:prstGeom prst="rect">
            <a:avLst/>
          </a:prstGeom>
          <a:noFill/>
        </p:spPr>
        <p:txBody>
          <a:bodyPr wrap="square" rtlCol="0">
            <a:spAutoFit/>
          </a:bodyPr>
          <a:lstStyle/>
          <a:p>
            <a:pPr algn="just"/>
            <a:r>
              <a:rPr lang="en-IN" sz="2000" dirty="0">
                <a:solidFill>
                  <a:srgbClr val="000000"/>
                </a:solidFill>
                <a:latin typeface="Open Sans Light"/>
              </a:rPr>
              <a:t>It shows that modifying/patching a small number of libraries, toolkits, frameworks eventually has a very big effect on deployment and acceptance of Internationalized e-mails.</a:t>
            </a:r>
          </a:p>
          <a:p>
            <a:pPr algn="just"/>
            <a:endParaRPr lang="en-IN" sz="2000" dirty="0"/>
          </a:p>
          <a:p>
            <a:pPr algn="just"/>
            <a:endParaRPr lang="en-IN" sz="2000" dirty="0"/>
          </a:p>
          <a:p>
            <a:endParaRPr lang="en-US" sz="2000" dirty="0">
              <a:latin typeface="Open Sans Light"/>
              <a:cs typeface="Open Sans Light"/>
            </a:endParaRPr>
          </a:p>
        </p:txBody>
      </p:sp>
      <p:sp>
        <p:nvSpPr>
          <p:cNvPr id="4" name="Rectangle 3">
            <a:extLst>
              <a:ext uri="{FF2B5EF4-FFF2-40B4-BE49-F238E27FC236}">
                <a16:creationId xmlns:a16="http://schemas.microsoft.com/office/drawing/2014/main" id="{2F5CC23E-6D3A-443B-BDD4-F2A33FF51F9E}"/>
              </a:ext>
            </a:extLst>
          </p:cNvPr>
          <p:cNvSpPr/>
          <p:nvPr/>
        </p:nvSpPr>
        <p:spPr>
          <a:xfrm>
            <a:off x="723900" y="2351713"/>
            <a:ext cx="165618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Existing MTA’s</a:t>
            </a:r>
          </a:p>
        </p:txBody>
      </p:sp>
      <p:sp>
        <p:nvSpPr>
          <p:cNvPr id="5" name="Right Arrow 7">
            <a:extLst>
              <a:ext uri="{FF2B5EF4-FFF2-40B4-BE49-F238E27FC236}">
                <a16:creationId xmlns:a16="http://schemas.microsoft.com/office/drawing/2014/main" id="{1425C51E-3308-4B3F-B370-574DF5742966}"/>
              </a:ext>
            </a:extLst>
          </p:cNvPr>
          <p:cNvSpPr/>
          <p:nvPr/>
        </p:nvSpPr>
        <p:spPr>
          <a:xfrm>
            <a:off x="2384152" y="2711753"/>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Hexagon 6">
            <a:extLst>
              <a:ext uri="{FF2B5EF4-FFF2-40B4-BE49-F238E27FC236}">
                <a16:creationId xmlns:a16="http://schemas.microsoft.com/office/drawing/2014/main" id="{CB296EF4-8A42-434D-AA31-EF8B93F0ABF0}"/>
              </a:ext>
            </a:extLst>
          </p:cNvPr>
          <p:cNvSpPr/>
          <p:nvPr/>
        </p:nvSpPr>
        <p:spPr>
          <a:xfrm>
            <a:off x="2957798" y="2135689"/>
            <a:ext cx="1512168" cy="136815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Patch - </a:t>
            </a:r>
          </a:p>
          <a:p>
            <a:pPr algn="ctr"/>
            <a:r>
              <a:rPr lang="en-IN" dirty="0"/>
              <a:t>SMTPUTF8(RFC 6530)</a:t>
            </a:r>
          </a:p>
        </p:txBody>
      </p:sp>
      <p:sp>
        <p:nvSpPr>
          <p:cNvPr id="8" name="Right Arrow 8">
            <a:extLst>
              <a:ext uri="{FF2B5EF4-FFF2-40B4-BE49-F238E27FC236}">
                <a16:creationId xmlns:a16="http://schemas.microsoft.com/office/drawing/2014/main" id="{858A0EB1-C21C-4E7F-A3AF-4F9D166400CE}"/>
              </a:ext>
            </a:extLst>
          </p:cNvPr>
          <p:cNvSpPr/>
          <p:nvPr/>
        </p:nvSpPr>
        <p:spPr>
          <a:xfrm>
            <a:off x="4491162" y="2711753"/>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ACE55EAF-A285-479B-866D-52793E83B4F3}"/>
              </a:ext>
            </a:extLst>
          </p:cNvPr>
          <p:cNvSpPr/>
          <p:nvPr/>
        </p:nvSpPr>
        <p:spPr>
          <a:xfrm>
            <a:off x="5283250" y="2317125"/>
            <a:ext cx="194421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SMTPUTF8 enabled MTA’s</a:t>
            </a:r>
          </a:p>
        </p:txBody>
      </p:sp>
      <p:sp>
        <p:nvSpPr>
          <p:cNvPr id="11" name="Down Arrow 9">
            <a:extLst>
              <a:ext uri="{FF2B5EF4-FFF2-40B4-BE49-F238E27FC236}">
                <a16:creationId xmlns:a16="http://schemas.microsoft.com/office/drawing/2014/main" id="{DF2BD940-7E8F-4199-9ECA-F08FC310BA59}"/>
              </a:ext>
            </a:extLst>
          </p:cNvPr>
          <p:cNvSpPr/>
          <p:nvPr/>
        </p:nvSpPr>
        <p:spPr>
          <a:xfrm>
            <a:off x="6157001" y="3253229"/>
            <a:ext cx="2880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a:extLst>
              <a:ext uri="{FF2B5EF4-FFF2-40B4-BE49-F238E27FC236}">
                <a16:creationId xmlns:a16="http://schemas.microsoft.com/office/drawing/2014/main" id="{078130D3-2C1F-4B63-B5FE-F3498CABA505}"/>
              </a:ext>
            </a:extLst>
          </p:cNvPr>
          <p:cNvSpPr txBox="1"/>
          <p:nvPr/>
        </p:nvSpPr>
        <p:spPr>
          <a:xfrm>
            <a:off x="3011066" y="4047262"/>
            <a:ext cx="5256584" cy="738664"/>
          </a:xfrm>
          <a:prstGeom prst="rect">
            <a:avLst/>
          </a:prstGeom>
          <a:noFill/>
        </p:spPr>
        <p:txBody>
          <a:bodyPr wrap="square" rtlCol="0">
            <a:spAutoFit/>
          </a:bodyPr>
          <a:lstStyle/>
          <a:p>
            <a:pPr algn="just"/>
            <a:r>
              <a:rPr lang="en-IN" sz="1400" dirty="0">
                <a:solidFill>
                  <a:srgbClr val="000000"/>
                </a:solidFill>
                <a:latin typeface="Open Sans Light"/>
              </a:rPr>
              <a:t>These changes include an SMTP extension and extension of email header syntax to accommodate UTF-8 data to enable EAI in readable format</a:t>
            </a:r>
          </a:p>
        </p:txBody>
      </p:sp>
    </p:spTree>
    <p:extLst>
      <p:ext uri="{BB962C8B-B14F-4D97-AF65-F5344CB8AC3E}">
        <p14:creationId xmlns:p14="http://schemas.microsoft.com/office/powerpoint/2010/main" val="171498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FE112-B0C2-4759-8209-0204D95A2D09}"/>
              </a:ext>
            </a:extLst>
          </p:cNvPr>
          <p:cNvSpPr>
            <a:spLocks noGrp="1"/>
          </p:cNvSpPr>
          <p:nvPr>
            <p:ph type="title"/>
          </p:nvPr>
        </p:nvSpPr>
        <p:spPr/>
        <p:txBody>
          <a:bodyPr/>
          <a:lstStyle/>
          <a:p>
            <a:r>
              <a:rPr lang="en-IN" dirty="0"/>
              <a:t>Gmail Supports sending and receiving EAI</a:t>
            </a:r>
            <a:br>
              <a:rPr lang="en-IN" dirty="0"/>
            </a:br>
            <a:br>
              <a:rPr lang="en-IN" dirty="0"/>
            </a:br>
            <a:endParaRPr lang="en-IN" dirty="0"/>
          </a:p>
        </p:txBody>
      </p:sp>
      <p:pic>
        <p:nvPicPr>
          <p:cNvPr id="4" name="Picture 3">
            <a:extLst>
              <a:ext uri="{FF2B5EF4-FFF2-40B4-BE49-F238E27FC236}">
                <a16:creationId xmlns:a16="http://schemas.microsoft.com/office/drawing/2014/main" id="{DDCDAC7C-A1B3-444D-80E5-6A27A367524A}"/>
              </a:ext>
            </a:extLst>
          </p:cNvPr>
          <p:cNvPicPr>
            <a:picLocks noChangeAspect="1"/>
          </p:cNvPicPr>
          <p:nvPr/>
        </p:nvPicPr>
        <p:blipFill>
          <a:blip r:embed="rId2"/>
          <a:stretch>
            <a:fillRect/>
          </a:stretch>
        </p:blipFill>
        <p:spPr>
          <a:xfrm>
            <a:off x="1750539" y="767743"/>
            <a:ext cx="5714801" cy="4038907"/>
          </a:xfrm>
          <a:prstGeom prst="rect">
            <a:avLst/>
          </a:prstGeom>
        </p:spPr>
      </p:pic>
    </p:spTree>
    <p:extLst>
      <p:ext uri="{BB962C8B-B14F-4D97-AF65-F5344CB8AC3E}">
        <p14:creationId xmlns:p14="http://schemas.microsoft.com/office/powerpoint/2010/main" val="418047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02172" y="-7769"/>
            <a:ext cx="10972800" cy="538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Warm-up Exercise</a:t>
            </a:r>
          </a:p>
        </p:txBody>
      </p:sp>
      <p:sp>
        <p:nvSpPr>
          <p:cNvPr id="3" name="TextBox 2"/>
          <p:cNvSpPr txBox="1"/>
          <p:nvPr/>
        </p:nvSpPr>
        <p:spPr>
          <a:xfrm>
            <a:off x="398463" y="773327"/>
            <a:ext cx="8372959" cy="683264"/>
          </a:xfrm>
          <a:prstGeom prst="rect">
            <a:avLst/>
          </a:prstGeom>
          <a:noFill/>
        </p:spPr>
        <p:txBody>
          <a:bodyPr wrap="square" rtlCol="0">
            <a:spAutoFit/>
          </a:bodyPr>
          <a:lstStyle/>
          <a:p>
            <a:pPr>
              <a:lnSpc>
                <a:spcPct val="120000"/>
              </a:lnSpc>
            </a:pPr>
            <a:r>
              <a:rPr lang="en-US" sz="1600" i="1" dirty="0">
                <a:latin typeface="Open Sans Light"/>
                <a:cs typeface="Open Sans Light"/>
              </a:rPr>
              <a:t>According to w3techs, which of the following pie charts most closely represents the fraction of websites on the Internet that are primarily English language based content</a:t>
            </a:r>
            <a:r>
              <a:rPr lang="en-US" sz="1600" b="1" i="1" dirty="0">
                <a:latin typeface="Open Sans Light"/>
                <a:cs typeface="Open Sans Light"/>
              </a:rPr>
              <a:t>? </a:t>
            </a:r>
          </a:p>
        </p:txBody>
      </p:sp>
      <p:sp>
        <p:nvSpPr>
          <p:cNvPr id="4" name="TextBox 3"/>
          <p:cNvSpPr txBox="1"/>
          <p:nvPr/>
        </p:nvSpPr>
        <p:spPr>
          <a:xfrm>
            <a:off x="346324" y="4530533"/>
            <a:ext cx="8451353" cy="261610"/>
          </a:xfrm>
          <a:prstGeom prst="rect">
            <a:avLst/>
          </a:prstGeom>
          <a:noFill/>
        </p:spPr>
        <p:txBody>
          <a:bodyPr wrap="none" rtlCol="0">
            <a:spAutoFit/>
          </a:bodyPr>
          <a:lstStyle/>
          <a:p>
            <a:r>
              <a:rPr lang="en-US" sz="1100" dirty="0">
                <a:latin typeface="Open Sans Light"/>
                <a:cs typeface="Open Sans Light"/>
              </a:rPr>
              <a:t>Actual data can be found at https://w3techs.com/technologies/history_overview/content_language/ms/y.  Data shown is approximate.</a:t>
            </a:r>
          </a:p>
        </p:txBody>
      </p:sp>
      <p:sp>
        <p:nvSpPr>
          <p:cNvPr id="5" name="TextBox 4"/>
          <p:cNvSpPr txBox="1"/>
          <p:nvPr/>
        </p:nvSpPr>
        <p:spPr>
          <a:xfrm>
            <a:off x="3737466" y="3567792"/>
            <a:ext cx="1694951" cy="707886"/>
          </a:xfrm>
          <a:prstGeom prst="rect">
            <a:avLst/>
          </a:prstGeom>
          <a:noFill/>
        </p:spPr>
        <p:txBody>
          <a:bodyPr wrap="none" rtlCol="0">
            <a:spAutoFit/>
          </a:bodyPr>
          <a:lstStyle/>
          <a:p>
            <a:r>
              <a:rPr lang="en-US" sz="2000" dirty="0">
                <a:latin typeface="Open Sans Light"/>
                <a:cs typeface="Open Sans Light"/>
              </a:rPr>
              <a:t>50% English</a:t>
            </a:r>
          </a:p>
          <a:p>
            <a:r>
              <a:rPr lang="en-US" sz="2000" dirty="0">
                <a:latin typeface="Open Sans Light"/>
                <a:cs typeface="Open Sans Light"/>
              </a:rPr>
              <a:t>50% All other</a:t>
            </a:r>
          </a:p>
        </p:txBody>
      </p:sp>
      <p:sp>
        <p:nvSpPr>
          <p:cNvPr id="8" name="TextBox 7"/>
          <p:cNvSpPr txBox="1"/>
          <p:nvPr/>
        </p:nvSpPr>
        <p:spPr>
          <a:xfrm>
            <a:off x="6849837" y="3567792"/>
            <a:ext cx="1694951" cy="707886"/>
          </a:xfrm>
          <a:prstGeom prst="rect">
            <a:avLst/>
          </a:prstGeom>
          <a:noFill/>
        </p:spPr>
        <p:txBody>
          <a:bodyPr wrap="none" rtlCol="0">
            <a:spAutoFit/>
          </a:bodyPr>
          <a:lstStyle/>
          <a:p>
            <a:r>
              <a:rPr lang="en-US" sz="2000" dirty="0">
                <a:latin typeface="Open Sans Light"/>
                <a:cs typeface="Open Sans Light"/>
              </a:rPr>
              <a:t>75% English</a:t>
            </a:r>
          </a:p>
          <a:p>
            <a:r>
              <a:rPr lang="en-US" sz="2000" dirty="0">
                <a:latin typeface="Open Sans Light"/>
                <a:cs typeface="Open Sans Light"/>
              </a:rPr>
              <a:t>25% All other</a:t>
            </a:r>
          </a:p>
        </p:txBody>
      </p:sp>
      <p:sp>
        <p:nvSpPr>
          <p:cNvPr id="9" name="TextBox 8"/>
          <p:cNvSpPr txBox="1"/>
          <p:nvPr/>
        </p:nvSpPr>
        <p:spPr>
          <a:xfrm>
            <a:off x="628651" y="3567792"/>
            <a:ext cx="1694951" cy="707886"/>
          </a:xfrm>
          <a:prstGeom prst="rect">
            <a:avLst/>
          </a:prstGeom>
          <a:noFill/>
        </p:spPr>
        <p:txBody>
          <a:bodyPr wrap="none" rtlCol="0">
            <a:spAutoFit/>
          </a:bodyPr>
          <a:lstStyle/>
          <a:p>
            <a:r>
              <a:rPr lang="en-US" sz="2000" dirty="0">
                <a:latin typeface="Open Sans Light"/>
                <a:cs typeface="Open Sans Light"/>
              </a:rPr>
              <a:t>25% English</a:t>
            </a:r>
          </a:p>
          <a:p>
            <a:r>
              <a:rPr lang="en-US" sz="2000" dirty="0">
                <a:latin typeface="Open Sans Light"/>
                <a:cs typeface="Open Sans Light"/>
              </a:rPr>
              <a:t>75% All other</a:t>
            </a:r>
          </a:p>
        </p:txBody>
      </p:sp>
    </p:spTree>
    <p:extLst>
      <p:ext uri="{BB962C8B-B14F-4D97-AF65-F5344CB8AC3E}">
        <p14:creationId xmlns:p14="http://schemas.microsoft.com/office/powerpoint/2010/main" val="3658854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5BA85-6813-4954-AEDB-16CC25735D7C}"/>
              </a:ext>
            </a:extLst>
          </p:cNvPr>
          <p:cNvSpPr>
            <a:spLocks noGrp="1"/>
          </p:cNvSpPr>
          <p:nvPr>
            <p:ph type="title"/>
          </p:nvPr>
        </p:nvSpPr>
        <p:spPr>
          <a:xfrm>
            <a:off x="320040" y="103402"/>
            <a:ext cx="8441502" cy="580339"/>
          </a:xfrm>
        </p:spPr>
        <p:txBody>
          <a:bodyPr/>
          <a:lstStyle/>
          <a:p>
            <a:r>
              <a:rPr lang="en-IN" dirty="0"/>
              <a:t>Microsoft Outlook Supports</a:t>
            </a:r>
          </a:p>
        </p:txBody>
      </p:sp>
      <p:pic>
        <p:nvPicPr>
          <p:cNvPr id="3" name="Picture 3">
            <a:extLst>
              <a:ext uri="{FF2B5EF4-FFF2-40B4-BE49-F238E27FC236}">
                <a16:creationId xmlns:a16="http://schemas.microsoft.com/office/drawing/2014/main" id="{307A926F-F797-4587-8AFA-B62446DD5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796" y="663861"/>
            <a:ext cx="6663574" cy="417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002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60D79-7C41-4FFE-A513-A1696B815F1B}"/>
              </a:ext>
            </a:extLst>
          </p:cNvPr>
          <p:cNvSpPr>
            <a:spLocks noGrp="1"/>
          </p:cNvSpPr>
          <p:nvPr>
            <p:ph type="title"/>
          </p:nvPr>
        </p:nvSpPr>
        <p:spPr>
          <a:xfrm>
            <a:off x="351249" y="70451"/>
            <a:ext cx="8441502" cy="469128"/>
          </a:xfrm>
        </p:spPr>
        <p:txBody>
          <a:bodyPr/>
          <a:lstStyle/>
          <a:p>
            <a:r>
              <a:rPr lang="en-IN" sz="2400" dirty="0"/>
              <a:t>Government of Rajasthan Launched </a:t>
            </a:r>
            <a:r>
              <a:rPr lang="hi-IN" sz="2400" dirty="0"/>
              <a:t>मेल.राजस्थान.भारत</a:t>
            </a:r>
            <a:endParaRPr lang="en-IN" sz="2400" dirty="0"/>
          </a:p>
        </p:txBody>
      </p:sp>
      <p:pic>
        <p:nvPicPr>
          <p:cNvPr id="3" name="Picture 2">
            <a:extLst>
              <a:ext uri="{FF2B5EF4-FFF2-40B4-BE49-F238E27FC236}">
                <a16:creationId xmlns:a16="http://schemas.microsoft.com/office/drawing/2014/main" id="{224EA58C-B837-4618-ABEA-7BBACF8795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3799" b="5202"/>
          <a:stretch>
            <a:fillRect/>
          </a:stretch>
        </p:blipFill>
        <p:spPr bwMode="auto">
          <a:xfrm>
            <a:off x="28833" y="539578"/>
            <a:ext cx="9094573" cy="433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975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Deployment Experience</a:t>
            </a:r>
          </a:p>
        </p:txBody>
      </p:sp>
      <p:sp>
        <p:nvSpPr>
          <p:cNvPr id="9" name="TextBox 8">
            <a:extLst>
              <a:ext uri="{FF2B5EF4-FFF2-40B4-BE49-F238E27FC236}">
                <a16:creationId xmlns:a16="http://schemas.microsoft.com/office/drawing/2014/main" id="{1AC3B035-94C3-4023-BC60-6031CE59FEC8}"/>
              </a:ext>
            </a:extLst>
          </p:cNvPr>
          <p:cNvSpPr txBox="1"/>
          <p:nvPr/>
        </p:nvSpPr>
        <p:spPr>
          <a:xfrm>
            <a:off x="431800" y="918193"/>
            <a:ext cx="7988300" cy="3170099"/>
          </a:xfrm>
          <a:prstGeom prst="rect">
            <a:avLst/>
          </a:prstGeom>
          <a:noFill/>
        </p:spPr>
        <p:txBody>
          <a:bodyPr wrap="square" rtlCol="0">
            <a:spAutoFit/>
          </a:bodyPr>
          <a:lstStyle/>
          <a:p>
            <a:pPr marL="342900" indent="-342900">
              <a:buFont typeface="Arial" panose="020B0604020202020204" pitchFamily="34" charset="0"/>
              <a:buChar char="•"/>
            </a:pPr>
            <a:r>
              <a:rPr lang="en-IN" sz="2000" dirty="0">
                <a:latin typeface="Open Sans"/>
              </a:rPr>
              <a:t>Sites upgrade email when their platform vendor issues an upgrade</a:t>
            </a:r>
          </a:p>
          <a:p>
            <a:pPr marL="342900" indent="-342900">
              <a:buFont typeface="Arial" panose="020B0604020202020204" pitchFamily="34" charset="0"/>
              <a:buChar char="•"/>
            </a:pPr>
            <a:r>
              <a:rPr lang="en-IN" sz="2000" dirty="0">
                <a:latin typeface="Open Sans"/>
              </a:rPr>
              <a:t>Few sites enable EAI if it's not default</a:t>
            </a:r>
          </a:p>
          <a:p>
            <a:pPr marL="342900" indent="-342900">
              <a:buFont typeface="Arial" panose="020B0604020202020204" pitchFamily="34" charset="0"/>
              <a:buChar char="•"/>
            </a:pPr>
            <a:r>
              <a:rPr lang="en-IN" sz="2000" dirty="0">
                <a:latin typeface="Open Sans"/>
              </a:rPr>
              <a:t>Even fewer disable EAI if it is the default</a:t>
            </a:r>
          </a:p>
          <a:p>
            <a:pPr marL="342900" indent="-342900">
              <a:buFont typeface="Arial" panose="020B0604020202020204" pitchFamily="34" charset="0"/>
              <a:buChar char="•"/>
            </a:pPr>
            <a:r>
              <a:rPr lang="en-IN" sz="2000" dirty="0">
                <a:latin typeface="Open Sans"/>
              </a:rPr>
              <a:t>Postfix ,Exim and </a:t>
            </a:r>
            <a:r>
              <a:rPr lang="en-IN" sz="2000" dirty="0" err="1">
                <a:latin typeface="Open Sans"/>
              </a:rPr>
              <a:t>Qmail</a:t>
            </a:r>
            <a:r>
              <a:rPr lang="en-IN" sz="2000" dirty="0">
                <a:latin typeface="Open Sans"/>
              </a:rPr>
              <a:t> are ready to support SMTPUTF8</a:t>
            </a:r>
          </a:p>
          <a:p>
            <a:pPr marL="342900" indent="-342900">
              <a:buFont typeface="Arial" panose="020B0604020202020204" pitchFamily="34" charset="0"/>
              <a:buChar char="•"/>
            </a:pPr>
            <a:endParaRPr lang="en-IN" sz="2000" dirty="0">
              <a:latin typeface="Open Sans"/>
            </a:endParaRPr>
          </a:p>
          <a:p>
            <a:r>
              <a:rPr lang="en-IN" sz="2000" dirty="0">
                <a:latin typeface="Open Sans"/>
              </a:rPr>
              <a:t>Proprietary Solutions : </a:t>
            </a:r>
            <a:r>
              <a:rPr lang="en-IN" sz="2000" dirty="0" err="1">
                <a:latin typeface="Open Sans"/>
              </a:rPr>
              <a:t>XgenPlus</a:t>
            </a:r>
            <a:r>
              <a:rPr lang="en-IN" sz="2000" dirty="0">
                <a:latin typeface="Open Sans"/>
              </a:rPr>
              <a:t> from India</a:t>
            </a:r>
          </a:p>
          <a:p>
            <a:pPr marL="342900" indent="-342900">
              <a:buFont typeface="Arial" panose="020B0604020202020204" pitchFamily="34" charset="0"/>
              <a:buChar char="•"/>
            </a:pPr>
            <a:endParaRPr lang="en-IN" sz="2000" dirty="0">
              <a:latin typeface="Open Sans"/>
            </a:endParaRPr>
          </a:p>
          <a:p>
            <a:r>
              <a:rPr lang="en-IN" sz="2000" dirty="0">
                <a:latin typeface="Open Sans"/>
              </a:rPr>
              <a:t>EAI : </a:t>
            </a:r>
            <a:r>
              <a:rPr lang="hi-IN" sz="2000" dirty="0">
                <a:latin typeface="Open Sans"/>
                <a:hlinkClick r:id="rId3"/>
              </a:rPr>
              <a:t>आपका_नाम@उदाहरण.भारत</a:t>
            </a:r>
            <a:r>
              <a:rPr lang="en-US" sz="2000" dirty="0">
                <a:latin typeface="Open Sans"/>
              </a:rPr>
              <a:t>  -----</a:t>
            </a:r>
            <a:r>
              <a:rPr lang="en-US" sz="2000" dirty="0">
                <a:latin typeface="Open Sans"/>
                <a:sym typeface="Wingdings" panose="05000000000000000000" pitchFamily="2" charset="2"/>
              </a:rPr>
              <a:t> </a:t>
            </a:r>
            <a:r>
              <a:rPr lang="hi-IN" sz="2000" dirty="0">
                <a:latin typeface="Open Sans"/>
                <a:sym typeface="Wingdings" panose="05000000000000000000" pitchFamily="2" charset="2"/>
              </a:rPr>
              <a:t>संभव है</a:t>
            </a:r>
            <a:endParaRPr lang="en-IN" sz="2000" dirty="0">
              <a:latin typeface="Open Sans"/>
            </a:endParaRPr>
          </a:p>
          <a:p>
            <a:pPr algn="just"/>
            <a:endParaRPr lang="en-IN" sz="2000" dirty="0">
              <a:latin typeface="Open Sans"/>
            </a:endParaRPr>
          </a:p>
          <a:p>
            <a:endParaRPr lang="en-US" sz="2000" dirty="0">
              <a:latin typeface="Open Sans Light"/>
              <a:cs typeface="Open Sans Light"/>
            </a:endParaRPr>
          </a:p>
        </p:txBody>
      </p:sp>
    </p:spTree>
    <p:extLst>
      <p:ext uri="{BB962C8B-B14F-4D97-AF65-F5344CB8AC3E}">
        <p14:creationId xmlns:p14="http://schemas.microsoft.com/office/powerpoint/2010/main" val="2183951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Multilingualism on Internet : Current Trends</a:t>
            </a:r>
          </a:p>
        </p:txBody>
      </p:sp>
      <p:sp>
        <p:nvSpPr>
          <p:cNvPr id="2" name="Content Placeholder 1"/>
          <p:cNvSpPr>
            <a:spLocks noGrp="1"/>
          </p:cNvSpPr>
          <p:nvPr>
            <p:ph sz="quarter" idx="10"/>
          </p:nvPr>
        </p:nvSpPr>
        <p:spPr>
          <a:xfrm>
            <a:off x="320675" y="850900"/>
            <a:ext cx="8450746" cy="3835399"/>
          </a:xfrm>
        </p:spPr>
        <p:txBody>
          <a:bodyPr/>
          <a:lstStyle/>
          <a:p>
            <a:pPr algn="just"/>
            <a:r>
              <a:rPr lang="en-US" dirty="0">
                <a:hlinkClick r:id="rId3"/>
              </a:rPr>
              <a:t>Facebook supports more than 100 languages</a:t>
            </a:r>
            <a:r>
              <a:rPr lang="en-US" dirty="0"/>
              <a:t> (compared with 70 languages last year) and is </a:t>
            </a:r>
            <a:r>
              <a:rPr lang="en-US" dirty="0">
                <a:hlinkClick r:id="rId4"/>
              </a:rPr>
              <a:t>actively increasing</a:t>
            </a:r>
            <a:r>
              <a:rPr lang="en-US" dirty="0"/>
              <a:t> the languages that it supports</a:t>
            </a:r>
          </a:p>
          <a:p>
            <a:pPr algn="just"/>
            <a:r>
              <a:rPr lang="en-US" dirty="0"/>
              <a:t> </a:t>
            </a:r>
            <a:r>
              <a:rPr lang="en-US" dirty="0">
                <a:hlinkClick r:id="rId5"/>
              </a:rPr>
              <a:t>Google Translate is available for more than 100 languages</a:t>
            </a:r>
            <a:r>
              <a:rPr lang="en-US" dirty="0"/>
              <a:t>, </a:t>
            </a:r>
            <a:r>
              <a:rPr lang="en-US" dirty="0">
                <a:hlinkClick r:id="rId6"/>
              </a:rPr>
              <a:t>Twitter supports 34 languages.</a:t>
            </a:r>
            <a:r>
              <a:rPr lang="en-US" dirty="0"/>
              <a:t>  </a:t>
            </a:r>
          </a:p>
          <a:p>
            <a:pPr algn="just"/>
            <a:r>
              <a:rPr lang="en-US" dirty="0"/>
              <a:t>The world’s most popular apps are also increasing the number of supported languages: </a:t>
            </a:r>
          </a:p>
          <a:p>
            <a:pPr lvl="1" algn="just"/>
            <a:r>
              <a:rPr lang="en-US" dirty="0" err="1"/>
              <a:t>Whatsapp</a:t>
            </a:r>
            <a:r>
              <a:rPr lang="en-US" dirty="0"/>
              <a:t> is available in up to </a:t>
            </a:r>
            <a:r>
              <a:rPr lang="en-US" dirty="0">
                <a:hlinkClick r:id="rId7"/>
              </a:rPr>
              <a:t>60 languages</a:t>
            </a:r>
            <a:r>
              <a:rPr lang="en-US" dirty="0"/>
              <a:t> (compared with 20 languages last year), </a:t>
            </a:r>
          </a:p>
          <a:p>
            <a:pPr lvl="1" algn="just"/>
            <a:r>
              <a:rPr lang="en-US" dirty="0"/>
              <a:t>Instagram in </a:t>
            </a:r>
            <a:r>
              <a:rPr lang="en-US" dirty="0">
                <a:hlinkClick r:id="rId8"/>
              </a:rPr>
              <a:t>33 languages</a:t>
            </a:r>
            <a:r>
              <a:rPr lang="en-US" dirty="0"/>
              <a:t>.</a:t>
            </a:r>
          </a:p>
        </p:txBody>
      </p:sp>
    </p:spTree>
    <p:extLst>
      <p:ext uri="{BB962C8B-B14F-4D97-AF65-F5344CB8AC3E}">
        <p14:creationId xmlns:p14="http://schemas.microsoft.com/office/powerpoint/2010/main" val="4065654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Multilingualism on Internet : Current Trends</a:t>
            </a:r>
          </a:p>
        </p:txBody>
      </p:sp>
      <p:pic>
        <p:nvPicPr>
          <p:cNvPr id="4" name="Content Placeholder 3">
            <a:extLst>
              <a:ext uri="{FF2B5EF4-FFF2-40B4-BE49-F238E27FC236}">
                <a16:creationId xmlns:a16="http://schemas.microsoft.com/office/drawing/2014/main" id="{EABA4488-7575-40CC-989F-3A244727B7BA}"/>
              </a:ext>
            </a:extLst>
          </p:cNvPr>
          <p:cNvPicPr>
            <a:picLocks noGrp="1" noChangeAspect="1"/>
          </p:cNvPicPr>
          <p:nvPr>
            <p:ph sz="quarter" idx="10"/>
          </p:nvPr>
        </p:nvPicPr>
        <p:blipFill>
          <a:blip r:embed="rId3"/>
          <a:stretch>
            <a:fillRect/>
          </a:stretch>
        </p:blipFill>
        <p:spPr>
          <a:xfrm>
            <a:off x="0" y="838200"/>
            <a:ext cx="9144000" cy="4051300"/>
          </a:xfrm>
        </p:spPr>
      </p:pic>
      <p:sp>
        <p:nvSpPr>
          <p:cNvPr id="5" name="TextBox 4">
            <a:extLst>
              <a:ext uri="{FF2B5EF4-FFF2-40B4-BE49-F238E27FC236}">
                <a16:creationId xmlns:a16="http://schemas.microsoft.com/office/drawing/2014/main" id="{9821AB3F-BB8F-4584-BD59-E0DAA388DCFE}"/>
              </a:ext>
            </a:extLst>
          </p:cNvPr>
          <p:cNvSpPr txBox="1"/>
          <p:nvPr/>
        </p:nvSpPr>
        <p:spPr>
          <a:xfrm>
            <a:off x="3860800" y="1587500"/>
            <a:ext cx="3606800" cy="400110"/>
          </a:xfrm>
          <a:prstGeom prst="rect">
            <a:avLst/>
          </a:prstGeom>
          <a:noFill/>
        </p:spPr>
        <p:txBody>
          <a:bodyPr wrap="square" rtlCol="0">
            <a:spAutoFit/>
          </a:bodyPr>
          <a:lstStyle/>
          <a:p>
            <a:r>
              <a:rPr lang="en-US" sz="2000" dirty="0">
                <a:latin typeface="Open Sans Light"/>
                <a:cs typeface="Open Sans Light"/>
              </a:rPr>
              <a:t>Source : qz.com</a:t>
            </a:r>
          </a:p>
        </p:txBody>
      </p:sp>
    </p:spTree>
    <p:extLst>
      <p:ext uri="{BB962C8B-B14F-4D97-AF65-F5344CB8AC3E}">
        <p14:creationId xmlns:p14="http://schemas.microsoft.com/office/powerpoint/2010/main" val="2855352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Multilingualism on Internet : Current Trends</a:t>
            </a:r>
          </a:p>
        </p:txBody>
      </p:sp>
      <p:sp>
        <p:nvSpPr>
          <p:cNvPr id="2" name="Content Placeholder 1"/>
          <p:cNvSpPr>
            <a:spLocks noGrp="1"/>
          </p:cNvSpPr>
          <p:nvPr>
            <p:ph sz="quarter" idx="10"/>
          </p:nvPr>
        </p:nvSpPr>
        <p:spPr>
          <a:xfrm>
            <a:off x="320675" y="762000"/>
            <a:ext cx="8450746" cy="3924299"/>
          </a:xfrm>
        </p:spPr>
        <p:txBody>
          <a:bodyPr/>
          <a:lstStyle/>
          <a:p>
            <a:pPr algn="just"/>
            <a:r>
              <a:rPr lang="en-US" dirty="0"/>
              <a:t>On Aug. 28, Google launched </a:t>
            </a:r>
            <a:r>
              <a:rPr lang="en-US" b="1" u="sng" dirty="0" err="1"/>
              <a:t>Navlekha</a:t>
            </a:r>
            <a:r>
              <a:rPr lang="en-US" dirty="0"/>
              <a:t>, a platform to help Indian language publishers get on the web. </a:t>
            </a:r>
          </a:p>
          <a:p>
            <a:pPr algn="just"/>
            <a:r>
              <a:rPr lang="en-US" dirty="0"/>
              <a:t>It will use artificial intelligence to render any PDF containing Indian language content into editable text. </a:t>
            </a:r>
          </a:p>
          <a:p>
            <a:pPr algn="just"/>
            <a:r>
              <a:rPr lang="en-US" dirty="0"/>
              <a:t>This will make it easy for “print publishers to create mobile-friendly web content.</a:t>
            </a:r>
          </a:p>
          <a:p>
            <a:pPr algn="just"/>
            <a:r>
              <a:rPr lang="en-US" dirty="0"/>
              <a:t>India has 22 official languages, but the content on the internet is predominantly in English. </a:t>
            </a:r>
          </a:p>
          <a:p>
            <a:pPr algn="just"/>
            <a:r>
              <a:rPr lang="en-US" dirty="0"/>
              <a:t>According to Google’s estimates, 90% of the country’s registered 135,000 publications don’t even have a website. For more users, making regional content available is crucial.</a:t>
            </a:r>
          </a:p>
        </p:txBody>
      </p:sp>
    </p:spTree>
    <p:extLst>
      <p:ext uri="{BB962C8B-B14F-4D97-AF65-F5344CB8AC3E}">
        <p14:creationId xmlns:p14="http://schemas.microsoft.com/office/powerpoint/2010/main" val="2000095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Multilingualism on Internet : Current Trends</a:t>
            </a:r>
          </a:p>
        </p:txBody>
      </p:sp>
      <p:sp>
        <p:nvSpPr>
          <p:cNvPr id="2" name="Content Placeholder 1"/>
          <p:cNvSpPr>
            <a:spLocks noGrp="1"/>
          </p:cNvSpPr>
          <p:nvPr>
            <p:ph sz="quarter" idx="10"/>
          </p:nvPr>
        </p:nvSpPr>
        <p:spPr>
          <a:xfrm>
            <a:off x="320675" y="850900"/>
            <a:ext cx="8450746" cy="3962400"/>
          </a:xfrm>
        </p:spPr>
        <p:txBody>
          <a:bodyPr/>
          <a:lstStyle/>
          <a:p>
            <a:r>
              <a:rPr lang="en-US" dirty="0" err="1"/>
              <a:t>Navlekha</a:t>
            </a:r>
            <a:r>
              <a:rPr lang="en-US" dirty="0"/>
              <a:t> has already begun onboarding Hindi publishers from Delhi.</a:t>
            </a:r>
          </a:p>
          <a:p>
            <a:r>
              <a:rPr lang="en-US" dirty="0" err="1"/>
              <a:t>Navlekhā</a:t>
            </a:r>
            <a:r>
              <a:rPr lang="en-US" dirty="0"/>
              <a:t> also provides Indian-language publishers access to a page domain and free web hosting services, including support for Google’s AdSense advertising program ---</a:t>
            </a:r>
            <a:r>
              <a:rPr lang="en-US" dirty="0">
                <a:sym typeface="Wingdings" panose="05000000000000000000" pitchFamily="2" charset="2"/>
              </a:rPr>
              <a:t> </a:t>
            </a:r>
            <a:r>
              <a:rPr lang="en-US" b="1" i="1" dirty="0">
                <a:sym typeface="Wingdings" panose="05000000000000000000" pitchFamily="2" charset="2"/>
              </a:rPr>
              <a:t>Monetization</a:t>
            </a:r>
            <a:endParaRPr lang="en-US" b="1" i="1" dirty="0"/>
          </a:p>
          <a:p>
            <a:r>
              <a:rPr lang="en-US" dirty="0"/>
              <a:t>Google has been pushing for vernacular languages in India. In 2016, it launched the </a:t>
            </a:r>
            <a:r>
              <a:rPr lang="en-US" b="1" u="sng" dirty="0"/>
              <a:t>tap to translate </a:t>
            </a:r>
            <a:r>
              <a:rPr lang="en-US" dirty="0" err="1"/>
              <a:t>programme</a:t>
            </a:r>
            <a:r>
              <a:rPr lang="en-US" dirty="0"/>
              <a:t> that lets users translate an image or text to their own native language.</a:t>
            </a:r>
          </a:p>
          <a:p>
            <a:r>
              <a:rPr lang="en-US" dirty="0"/>
              <a:t>On Aug. 28, it also added a new feature to </a:t>
            </a:r>
            <a:r>
              <a:rPr lang="en-US" b="1" u="sng" dirty="0"/>
              <a:t>Google Go</a:t>
            </a:r>
            <a:r>
              <a:rPr lang="en-US" dirty="0"/>
              <a:t>, its search app, that now lets users listen to web pages in 28 Indian languages</a:t>
            </a:r>
          </a:p>
          <a:p>
            <a:r>
              <a:rPr lang="en-US" dirty="0"/>
              <a:t>Search queries in Hindi, according to Krishnaswamy (Director— Public </a:t>
            </a:r>
            <a:r>
              <a:rPr lang="en-US" dirty="0">
                <a:hlinkClick r:id="rId3"/>
              </a:rPr>
              <a:t>Policy</a:t>
            </a:r>
            <a:r>
              <a:rPr lang="en-US" dirty="0"/>
              <a:t> at Google </a:t>
            </a:r>
            <a:r>
              <a:rPr lang="en-US" dirty="0" err="1"/>
              <a:t>india</a:t>
            </a:r>
            <a:r>
              <a:rPr lang="en-US" dirty="0"/>
              <a:t> –are growing 400% on year-on-year basis.</a:t>
            </a:r>
          </a:p>
          <a:p>
            <a:pPr marL="91440" indent="0" algn="just">
              <a:buNone/>
            </a:pPr>
            <a:r>
              <a:rPr lang="en-US" sz="1400" i="1" dirty="0"/>
              <a:t>									source: https://telecom.economictimes.indiatimes.com</a:t>
            </a:r>
          </a:p>
          <a:p>
            <a:endParaRPr lang="en-US" dirty="0"/>
          </a:p>
          <a:p>
            <a:endParaRPr lang="en-US" dirty="0"/>
          </a:p>
          <a:p>
            <a:endParaRPr lang="en-US" dirty="0"/>
          </a:p>
        </p:txBody>
      </p:sp>
    </p:spTree>
    <p:extLst>
      <p:ext uri="{BB962C8B-B14F-4D97-AF65-F5344CB8AC3E}">
        <p14:creationId xmlns:p14="http://schemas.microsoft.com/office/powerpoint/2010/main" val="2246666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Multilingualism on Internet : Current Trends</a:t>
            </a:r>
          </a:p>
        </p:txBody>
      </p:sp>
      <p:sp>
        <p:nvSpPr>
          <p:cNvPr id="2" name="Content Placeholder 1"/>
          <p:cNvSpPr>
            <a:spLocks noGrp="1"/>
          </p:cNvSpPr>
          <p:nvPr>
            <p:ph sz="quarter" idx="10"/>
          </p:nvPr>
        </p:nvSpPr>
        <p:spPr>
          <a:xfrm>
            <a:off x="320675" y="850900"/>
            <a:ext cx="8450746" cy="3962400"/>
          </a:xfrm>
        </p:spPr>
        <p:txBody>
          <a:bodyPr/>
          <a:lstStyle/>
          <a:p>
            <a:r>
              <a:rPr lang="en-US" dirty="0"/>
              <a:t>Google’s personalized news feed within Google Search will also now display stories from Hindi-language sources, in addition to English.</a:t>
            </a:r>
          </a:p>
          <a:p>
            <a:r>
              <a:rPr lang="en-US" dirty="0"/>
              <a:t>Google Assistant will now also speak Marathi, the native tongue of more than 80 million people in India.</a:t>
            </a:r>
          </a:p>
          <a:p>
            <a:r>
              <a:rPr lang="en-US" dirty="0"/>
              <a:t>An additional seven Indian languages will be added to Google Assistant “soon,”.</a:t>
            </a:r>
            <a:r>
              <a:rPr lang="en-US" sz="1400" i="1" dirty="0"/>
              <a:t>										</a:t>
            </a:r>
            <a:endParaRPr lang="en-US" dirty="0"/>
          </a:p>
          <a:p>
            <a:r>
              <a:rPr lang="en-US" dirty="0"/>
              <a:t>Nine out of ten new internet users in the next four years will use local languages.</a:t>
            </a:r>
          </a:p>
          <a:p>
            <a:r>
              <a:rPr lang="en-US" dirty="0"/>
              <a:t>By 2021, there'll be over 500 million users of Indian languages while English users will be less than half the number.</a:t>
            </a:r>
          </a:p>
          <a:p>
            <a:pPr marL="91440" indent="0">
              <a:buNone/>
            </a:pPr>
            <a:r>
              <a:rPr lang="en-US" i="1" dirty="0"/>
              <a:t>								</a:t>
            </a:r>
            <a:r>
              <a:rPr lang="en-US" sz="1400" i="1" dirty="0"/>
              <a:t>source: </a:t>
            </a:r>
            <a:r>
              <a:rPr lang="en-US" sz="1400" i="1" dirty="0">
                <a:hlinkClick r:id="rId3"/>
              </a:rPr>
              <a:t>https://venturebeat.com</a:t>
            </a:r>
            <a:r>
              <a:rPr lang="en-US" sz="1400" i="1" dirty="0"/>
              <a:t> and </a:t>
            </a:r>
            <a:r>
              <a:rPr lang="en-US" sz="1400" i="1" dirty="0">
                <a:hlinkClick r:id="rId4"/>
              </a:rPr>
              <a:t>https://www.forbes.com</a:t>
            </a:r>
            <a:r>
              <a:rPr lang="en-US" sz="1400" i="1" dirty="0"/>
              <a:t> </a:t>
            </a:r>
            <a:endParaRPr lang="en-US" sz="1400" dirty="0"/>
          </a:p>
          <a:p>
            <a:endParaRPr lang="en-US" dirty="0"/>
          </a:p>
        </p:txBody>
      </p:sp>
    </p:spTree>
    <p:extLst>
      <p:ext uri="{BB962C8B-B14F-4D97-AF65-F5344CB8AC3E}">
        <p14:creationId xmlns:p14="http://schemas.microsoft.com/office/powerpoint/2010/main" val="1740182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Multilingualism on Internet : Current Trends</a:t>
            </a:r>
          </a:p>
        </p:txBody>
      </p:sp>
      <p:sp>
        <p:nvSpPr>
          <p:cNvPr id="2" name="Content Placeholder 1"/>
          <p:cNvSpPr>
            <a:spLocks noGrp="1"/>
          </p:cNvSpPr>
          <p:nvPr>
            <p:ph sz="quarter" idx="10"/>
          </p:nvPr>
        </p:nvSpPr>
        <p:spPr>
          <a:xfrm>
            <a:off x="320675" y="762000"/>
            <a:ext cx="8450746" cy="3962400"/>
          </a:xfrm>
        </p:spPr>
        <p:txBody>
          <a:bodyPr/>
          <a:lstStyle/>
          <a:p>
            <a:r>
              <a:rPr lang="en-US" dirty="0"/>
              <a:t>By 2021, Hindi-speaking users alone will overtake English-speaking users and Hindi will be the most used language on the Internet in India.</a:t>
            </a:r>
          </a:p>
          <a:p>
            <a:r>
              <a:rPr lang="en-US" b="1" u="sng" dirty="0"/>
              <a:t>Marathi, Bengali, Tamil and Telugu </a:t>
            </a:r>
            <a:r>
              <a:rPr lang="en-US" dirty="0"/>
              <a:t>speaking internet users will form 30% of the total Indian language internet user base.</a:t>
            </a:r>
          </a:p>
          <a:p>
            <a:r>
              <a:rPr lang="en-US" dirty="0"/>
              <a:t>Indus OS Labs, a homegrown startup’s </a:t>
            </a:r>
            <a:r>
              <a:rPr lang="en-US" b="1" u="sng" dirty="0"/>
              <a:t>Indus OS, based on Android</a:t>
            </a:r>
            <a:r>
              <a:rPr lang="en-US" dirty="0"/>
              <a:t>, is a multilingual operating system that supports 12 regional Indian languages. </a:t>
            </a:r>
          </a:p>
          <a:p>
            <a:r>
              <a:rPr lang="en-US" dirty="0"/>
              <a:t>It also provides built-in features like translation, transliteration, as well as text-to-speech. </a:t>
            </a:r>
          </a:p>
          <a:p>
            <a:r>
              <a:rPr lang="en-US" dirty="0"/>
              <a:t>Several domestic players like Micromax, </a:t>
            </a:r>
            <a:r>
              <a:rPr lang="en-US" dirty="0" err="1"/>
              <a:t>Intex</a:t>
            </a:r>
            <a:r>
              <a:rPr lang="en-US" dirty="0"/>
              <a:t> and </a:t>
            </a:r>
            <a:r>
              <a:rPr lang="en-US" dirty="0" err="1"/>
              <a:t>Karbonn</a:t>
            </a:r>
            <a:r>
              <a:rPr lang="en-US" dirty="0"/>
              <a:t> have a portfolio of budget smartphones powered by Indus OS</a:t>
            </a:r>
          </a:p>
        </p:txBody>
      </p:sp>
    </p:spTree>
    <p:extLst>
      <p:ext uri="{BB962C8B-B14F-4D97-AF65-F5344CB8AC3E}">
        <p14:creationId xmlns:p14="http://schemas.microsoft.com/office/powerpoint/2010/main" val="993148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Multilingualism on Internet : Current Trends</a:t>
            </a:r>
          </a:p>
        </p:txBody>
      </p:sp>
      <p:sp>
        <p:nvSpPr>
          <p:cNvPr id="2" name="Content Placeholder 1"/>
          <p:cNvSpPr>
            <a:spLocks noGrp="1"/>
          </p:cNvSpPr>
          <p:nvPr>
            <p:ph sz="quarter" idx="10"/>
          </p:nvPr>
        </p:nvSpPr>
        <p:spPr>
          <a:xfrm>
            <a:off x="320675" y="890352"/>
            <a:ext cx="4095582" cy="3362795"/>
          </a:xfrm>
        </p:spPr>
        <p:txBody>
          <a:bodyPr/>
          <a:lstStyle/>
          <a:p>
            <a:pPr algn="just"/>
            <a:r>
              <a:rPr lang="en-US" dirty="0"/>
              <a:t>Microsoft is also leveraging the power of artificial intelligence and deep neural networks to improve real-time language translation from </a:t>
            </a:r>
            <a:r>
              <a:rPr lang="en-US" b="1" u="sng" dirty="0"/>
              <a:t>English to Hindi, Bengali and Tamil and vice versa</a:t>
            </a:r>
          </a:p>
          <a:p>
            <a:pPr marL="91440" indent="0" algn="just">
              <a:buNone/>
            </a:pPr>
            <a:r>
              <a:rPr lang="en-US" sz="1400" i="1" dirty="0"/>
              <a:t>								Source : https://blogs.msdn.microsoft.com</a:t>
            </a:r>
          </a:p>
        </p:txBody>
      </p:sp>
      <p:pic>
        <p:nvPicPr>
          <p:cNvPr id="4" name="Picture 3">
            <a:extLst>
              <a:ext uri="{FF2B5EF4-FFF2-40B4-BE49-F238E27FC236}">
                <a16:creationId xmlns:a16="http://schemas.microsoft.com/office/drawing/2014/main" id="{42DC5149-48E1-4FB8-9BA4-9AFDBA153FE9}"/>
              </a:ext>
            </a:extLst>
          </p:cNvPr>
          <p:cNvPicPr>
            <a:picLocks noChangeAspect="1"/>
          </p:cNvPicPr>
          <p:nvPr/>
        </p:nvPicPr>
        <p:blipFill>
          <a:blip r:embed="rId3"/>
          <a:stretch>
            <a:fillRect/>
          </a:stretch>
        </p:blipFill>
        <p:spPr>
          <a:xfrm>
            <a:off x="4572000" y="884002"/>
            <a:ext cx="3591426" cy="3362794"/>
          </a:xfrm>
          <a:prstGeom prst="rect">
            <a:avLst/>
          </a:prstGeom>
        </p:spPr>
      </p:pic>
    </p:spTree>
    <p:extLst>
      <p:ext uri="{BB962C8B-B14F-4D97-AF65-F5344CB8AC3E}">
        <p14:creationId xmlns:p14="http://schemas.microsoft.com/office/powerpoint/2010/main" val="330338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02172" y="-7769"/>
            <a:ext cx="10972800" cy="538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Warm-up Exercise: Solution</a:t>
            </a:r>
          </a:p>
        </p:txBody>
      </p:sp>
      <p:sp>
        <p:nvSpPr>
          <p:cNvPr id="3" name="TextBox 2"/>
          <p:cNvSpPr txBox="1"/>
          <p:nvPr/>
        </p:nvSpPr>
        <p:spPr>
          <a:xfrm>
            <a:off x="398463" y="773327"/>
            <a:ext cx="8372959" cy="683264"/>
          </a:xfrm>
          <a:prstGeom prst="rect">
            <a:avLst/>
          </a:prstGeom>
          <a:noFill/>
        </p:spPr>
        <p:txBody>
          <a:bodyPr wrap="square" rtlCol="0">
            <a:spAutoFit/>
          </a:bodyPr>
          <a:lstStyle/>
          <a:p>
            <a:pPr>
              <a:lnSpc>
                <a:spcPct val="120000"/>
              </a:lnSpc>
            </a:pPr>
            <a:r>
              <a:rPr lang="en-US" sz="1600" i="1" dirty="0">
                <a:latin typeface="Open Sans Light"/>
                <a:cs typeface="Open Sans Light"/>
              </a:rPr>
              <a:t>According to w3techs, which of the following pie charts most closely represents the fraction of websites on the Internet that are primarily English language based content</a:t>
            </a:r>
            <a:r>
              <a:rPr lang="en-US" sz="1600" b="1" i="1" dirty="0">
                <a:latin typeface="Open Sans Light"/>
                <a:cs typeface="Open Sans Light"/>
              </a:rPr>
              <a:t>? </a:t>
            </a:r>
          </a:p>
        </p:txBody>
      </p:sp>
      <p:sp>
        <p:nvSpPr>
          <p:cNvPr id="5" name="TextBox 4"/>
          <p:cNvSpPr txBox="1"/>
          <p:nvPr/>
        </p:nvSpPr>
        <p:spPr>
          <a:xfrm>
            <a:off x="3737466" y="3567792"/>
            <a:ext cx="1999906" cy="830997"/>
          </a:xfrm>
          <a:prstGeom prst="rect">
            <a:avLst/>
          </a:prstGeom>
          <a:noFill/>
        </p:spPr>
        <p:txBody>
          <a:bodyPr wrap="none" rtlCol="0">
            <a:spAutoFit/>
          </a:bodyPr>
          <a:lstStyle/>
          <a:p>
            <a:r>
              <a:rPr lang="en-US" sz="2400" dirty="0">
                <a:solidFill>
                  <a:srgbClr val="FF0000"/>
                </a:solidFill>
                <a:latin typeface="Open Sans Light"/>
                <a:cs typeface="Open Sans Light"/>
              </a:rPr>
              <a:t>50% English</a:t>
            </a:r>
          </a:p>
          <a:p>
            <a:r>
              <a:rPr lang="en-US" sz="2400" dirty="0">
                <a:solidFill>
                  <a:srgbClr val="FF0000"/>
                </a:solidFill>
                <a:latin typeface="Open Sans Light"/>
                <a:cs typeface="Open Sans Light"/>
              </a:rPr>
              <a:t>50% All other</a:t>
            </a:r>
          </a:p>
        </p:txBody>
      </p:sp>
      <p:sp>
        <p:nvSpPr>
          <p:cNvPr id="8" name="TextBox 7"/>
          <p:cNvSpPr txBox="1"/>
          <p:nvPr/>
        </p:nvSpPr>
        <p:spPr>
          <a:xfrm>
            <a:off x="6849837" y="3567792"/>
            <a:ext cx="1694951" cy="707886"/>
          </a:xfrm>
          <a:prstGeom prst="rect">
            <a:avLst/>
          </a:prstGeom>
          <a:noFill/>
        </p:spPr>
        <p:txBody>
          <a:bodyPr wrap="none" rtlCol="0">
            <a:spAutoFit/>
          </a:bodyPr>
          <a:lstStyle/>
          <a:p>
            <a:r>
              <a:rPr lang="en-US" sz="2000" dirty="0">
                <a:latin typeface="Open Sans Light"/>
                <a:cs typeface="Open Sans Light"/>
              </a:rPr>
              <a:t>75% English</a:t>
            </a:r>
          </a:p>
          <a:p>
            <a:r>
              <a:rPr lang="en-US" sz="2000" dirty="0">
                <a:latin typeface="Open Sans Light"/>
                <a:cs typeface="Open Sans Light"/>
              </a:rPr>
              <a:t>25% All other</a:t>
            </a:r>
          </a:p>
        </p:txBody>
      </p:sp>
      <p:sp>
        <p:nvSpPr>
          <p:cNvPr id="9" name="TextBox 8"/>
          <p:cNvSpPr txBox="1"/>
          <p:nvPr/>
        </p:nvSpPr>
        <p:spPr>
          <a:xfrm>
            <a:off x="628651" y="3567792"/>
            <a:ext cx="1694951" cy="707886"/>
          </a:xfrm>
          <a:prstGeom prst="rect">
            <a:avLst/>
          </a:prstGeom>
          <a:noFill/>
        </p:spPr>
        <p:txBody>
          <a:bodyPr wrap="none" rtlCol="0">
            <a:spAutoFit/>
          </a:bodyPr>
          <a:lstStyle/>
          <a:p>
            <a:r>
              <a:rPr lang="en-US" sz="2000" dirty="0">
                <a:latin typeface="Open Sans Light"/>
                <a:cs typeface="Open Sans Light"/>
              </a:rPr>
              <a:t>25% English</a:t>
            </a:r>
          </a:p>
          <a:p>
            <a:r>
              <a:rPr lang="en-US" sz="2000" dirty="0">
                <a:latin typeface="Open Sans Light"/>
                <a:cs typeface="Open Sans Light"/>
              </a:rPr>
              <a:t>75% All other</a:t>
            </a:r>
          </a:p>
        </p:txBody>
      </p:sp>
      <p:sp>
        <p:nvSpPr>
          <p:cNvPr id="7" name="Rounded Rectangle 6"/>
          <p:cNvSpPr/>
          <p:nvPr/>
        </p:nvSpPr>
        <p:spPr>
          <a:xfrm>
            <a:off x="3355521" y="1600200"/>
            <a:ext cx="2588079" cy="2857500"/>
          </a:xfrm>
          <a:prstGeom prst="roundRect">
            <a:avLst/>
          </a:prstGeom>
          <a:solidFill>
            <a:schemeClr val="accent1">
              <a:lumMod val="75000"/>
              <a:alpha val="10196"/>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346324" y="4530533"/>
            <a:ext cx="8451353" cy="261610"/>
          </a:xfrm>
          <a:prstGeom prst="rect">
            <a:avLst/>
          </a:prstGeom>
          <a:noFill/>
        </p:spPr>
        <p:txBody>
          <a:bodyPr wrap="none" rtlCol="0">
            <a:spAutoFit/>
          </a:bodyPr>
          <a:lstStyle/>
          <a:p>
            <a:r>
              <a:rPr lang="en-US" sz="1100" dirty="0">
                <a:latin typeface="Open Sans Light"/>
                <a:cs typeface="Open Sans Light"/>
              </a:rPr>
              <a:t>Actual data can be found at https://w3techs.com/technologies/history_overview/content_language/ms/y.  Data shown is approximate.</a:t>
            </a:r>
          </a:p>
        </p:txBody>
      </p:sp>
    </p:spTree>
    <p:extLst>
      <p:ext uri="{BB962C8B-B14F-4D97-AF65-F5344CB8AC3E}">
        <p14:creationId xmlns:p14="http://schemas.microsoft.com/office/powerpoint/2010/main" val="3230663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Multilingualism on Internet : Current Trends</a:t>
            </a:r>
          </a:p>
        </p:txBody>
      </p:sp>
      <p:sp>
        <p:nvSpPr>
          <p:cNvPr id="2" name="Content Placeholder 1"/>
          <p:cNvSpPr>
            <a:spLocks noGrp="1"/>
          </p:cNvSpPr>
          <p:nvPr>
            <p:ph sz="quarter" idx="10"/>
          </p:nvPr>
        </p:nvSpPr>
        <p:spPr>
          <a:xfrm>
            <a:off x="320675" y="890352"/>
            <a:ext cx="4095582" cy="3362795"/>
          </a:xfrm>
        </p:spPr>
        <p:txBody>
          <a:bodyPr/>
          <a:lstStyle/>
          <a:p>
            <a:pPr algn="just"/>
            <a:r>
              <a:rPr lang="en-US" dirty="0"/>
              <a:t>One of the unresolved challenges is the e-commerce ecosystem and the payments interface which are still not Indian-language-friendly, preventing the masses to transact online. </a:t>
            </a:r>
            <a:r>
              <a:rPr lang="en-US" sz="1400" i="1" dirty="0"/>
              <a:t>							Source : https://www.forbes.com</a:t>
            </a:r>
          </a:p>
        </p:txBody>
      </p:sp>
      <p:pic>
        <p:nvPicPr>
          <p:cNvPr id="5" name="Picture 4">
            <a:extLst>
              <a:ext uri="{FF2B5EF4-FFF2-40B4-BE49-F238E27FC236}">
                <a16:creationId xmlns:a16="http://schemas.microsoft.com/office/drawing/2014/main" id="{2E828A2E-D06E-4AC6-B199-B9B5739E2D88}"/>
              </a:ext>
            </a:extLst>
          </p:cNvPr>
          <p:cNvPicPr>
            <a:picLocks noChangeAspect="1"/>
          </p:cNvPicPr>
          <p:nvPr/>
        </p:nvPicPr>
        <p:blipFill>
          <a:blip r:embed="rId3"/>
          <a:stretch>
            <a:fillRect/>
          </a:stretch>
        </p:blipFill>
        <p:spPr>
          <a:xfrm>
            <a:off x="4656848" y="890351"/>
            <a:ext cx="3894304" cy="3362795"/>
          </a:xfrm>
          <a:prstGeom prst="rect">
            <a:avLst/>
          </a:prstGeom>
        </p:spPr>
      </p:pic>
    </p:spTree>
    <p:extLst>
      <p:ext uri="{BB962C8B-B14F-4D97-AF65-F5344CB8AC3E}">
        <p14:creationId xmlns:p14="http://schemas.microsoft.com/office/powerpoint/2010/main" val="1158932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6A16-8466-47D0-85B8-8DFD16B32B25}"/>
              </a:ext>
            </a:extLst>
          </p:cNvPr>
          <p:cNvSpPr>
            <a:spLocks noGrp="1"/>
          </p:cNvSpPr>
          <p:nvPr>
            <p:ph type="title"/>
          </p:nvPr>
        </p:nvSpPr>
        <p:spPr>
          <a:xfrm>
            <a:off x="214184" y="74570"/>
            <a:ext cx="8769178" cy="670954"/>
          </a:xfrm>
          <a:ln>
            <a:noFill/>
          </a:ln>
        </p:spPr>
        <p:txBody>
          <a:bodyPr/>
          <a:lstStyle/>
          <a:p>
            <a:pPr algn="ctr"/>
            <a:r>
              <a:rPr lang="en-IN" sz="2000" dirty="0"/>
              <a:t>baidu.com (China major search engine) improves the support to IDN. </a:t>
            </a:r>
            <a:br>
              <a:rPr lang="en-IN" dirty="0"/>
            </a:br>
            <a:r>
              <a:rPr lang="en-IN" sz="1400" dirty="0"/>
              <a:t>If you input "</a:t>
            </a:r>
            <a:r>
              <a:rPr lang="ja-JP" altLang="en-US" sz="1400" dirty="0"/>
              <a:t>大兴智能</a:t>
            </a:r>
            <a:r>
              <a:rPr lang="en-US" altLang="ja-JP" sz="1400" dirty="0"/>
              <a:t>.</a:t>
            </a:r>
            <a:r>
              <a:rPr lang="ja-JP" altLang="en-US" sz="1400" dirty="0"/>
              <a:t>网址 </a:t>
            </a:r>
            <a:r>
              <a:rPr lang="en-US" altLang="ja-JP" sz="1400" dirty="0"/>
              <a:t>"   </a:t>
            </a:r>
            <a:r>
              <a:rPr lang="en-IN" sz="1400" dirty="0"/>
              <a:t>Chinese Domain Names into baidu.com, you get IDN displayed in result page.</a:t>
            </a:r>
            <a:br>
              <a:rPr lang="en-IN" sz="1400" dirty="0"/>
            </a:br>
            <a:r>
              <a:rPr lang="en-IN" sz="1050" dirty="0"/>
              <a:t> </a:t>
            </a:r>
            <a:endParaRPr lang="en-IN" sz="2000" dirty="0"/>
          </a:p>
        </p:txBody>
      </p:sp>
      <p:pic>
        <p:nvPicPr>
          <p:cNvPr id="4" name="Picture 3">
            <a:extLst>
              <a:ext uri="{FF2B5EF4-FFF2-40B4-BE49-F238E27FC236}">
                <a16:creationId xmlns:a16="http://schemas.microsoft.com/office/drawing/2014/main" id="{421DF220-B57B-48A3-8EBC-77DF14F9A0CF}"/>
              </a:ext>
            </a:extLst>
          </p:cNvPr>
          <p:cNvPicPr>
            <a:picLocks noChangeAspect="1"/>
          </p:cNvPicPr>
          <p:nvPr/>
        </p:nvPicPr>
        <p:blipFill>
          <a:blip r:embed="rId2"/>
          <a:stretch>
            <a:fillRect/>
          </a:stretch>
        </p:blipFill>
        <p:spPr>
          <a:xfrm>
            <a:off x="1960605" y="757879"/>
            <a:ext cx="5222789" cy="4080821"/>
          </a:xfrm>
          <a:prstGeom prst="rect">
            <a:avLst/>
          </a:prstGeom>
        </p:spPr>
      </p:pic>
    </p:spTree>
    <p:extLst>
      <p:ext uri="{BB962C8B-B14F-4D97-AF65-F5344CB8AC3E}">
        <p14:creationId xmlns:p14="http://schemas.microsoft.com/office/powerpoint/2010/main" val="3576775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E7DDEF16-8E4B-4059-BBC4-78AE5978E850}"/>
              </a:ext>
            </a:extLst>
          </p:cNvPr>
          <p:cNvPicPr>
            <a:picLocks noGrp="1" noChangeAspect="1"/>
          </p:cNvPicPr>
          <p:nvPr>
            <p:ph sz="quarter" idx="10"/>
          </p:nvPr>
        </p:nvPicPr>
        <p:blipFill>
          <a:blip r:embed="rId3"/>
          <a:stretch>
            <a:fillRect/>
          </a:stretch>
        </p:blipFill>
        <p:spPr>
          <a:xfrm>
            <a:off x="0" y="101600"/>
            <a:ext cx="9144000" cy="4733924"/>
          </a:xfrm>
        </p:spPr>
      </p:pic>
    </p:spTree>
    <p:extLst>
      <p:ext uri="{BB962C8B-B14F-4D97-AF65-F5344CB8AC3E}">
        <p14:creationId xmlns:p14="http://schemas.microsoft.com/office/powerpoint/2010/main" val="1939930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3AE8215E-5E47-475F-A1B0-24032FE087C2}"/>
              </a:ext>
            </a:extLst>
          </p:cNvPr>
          <p:cNvPicPr>
            <a:picLocks noGrp="1" noChangeAspect="1"/>
          </p:cNvPicPr>
          <p:nvPr>
            <p:ph sz="quarter" idx="10"/>
          </p:nvPr>
        </p:nvPicPr>
        <p:blipFill>
          <a:blip r:embed="rId3"/>
          <a:stretch>
            <a:fillRect/>
          </a:stretch>
        </p:blipFill>
        <p:spPr>
          <a:xfrm>
            <a:off x="0" y="41275"/>
            <a:ext cx="9144000" cy="4838700"/>
          </a:xfrm>
        </p:spPr>
      </p:pic>
    </p:spTree>
    <p:extLst>
      <p:ext uri="{BB962C8B-B14F-4D97-AF65-F5344CB8AC3E}">
        <p14:creationId xmlns:p14="http://schemas.microsoft.com/office/powerpoint/2010/main" val="451358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B39D5EAB-2C58-4447-BFE1-0D9230A98A47}"/>
              </a:ext>
            </a:extLst>
          </p:cNvPr>
          <p:cNvPicPr>
            <a:picLocks noGrp="1" noChangeAspect="1"/>
          </p:cNvPicPr>
          <p:nvPr>
            <p:ph sz="quarter" idx="10"/>
          </p:nvPr>
        </p:nvPicPr>
        <p:blipFill>
          <a:blip r:embed="rId3"/>
          <a:stretch>
            <a:fillRect/>
          </a:stretch>
        </p:blipFill>
        <p:spPr>
          <a:xfrm>
            <a:off x="0" y="0"/>
            <a:ext cx="9143999" cy="4826000"/>
          </a:xfrm>
        </p:spPr>
      </p:pic>
    </p:spTree>
    <p:extLst>
      <p:ext uri="{BB962C8B-B14F-4D97-AF65-F5344CB8AC3E}">
        <p14:creationId xmlns:p14="http://schemas.microsoft.com/office/powerpoint/2010/main" val="3542222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Tools &amp; Resources for Developers </a:t>
            </a:r>
          </a:p>
        </p:txBody>
      </p:sp>
      <p:sp>
        <p:nvSpPr>
          <p:cNvPr id="4" name="Text Placeholder 2"/>
          <p:cNvSpPr txBox="1">
            <a:spLocks/>
          </p:cNvSpPr>
          <p:nvPr/>
        </p:nvSpPr>
        <p:spPr>
          <a:xfrm>
            <a:off x="398463" y="907319"/>
            <a:ext cx="6225075" cy="38405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1200"/>
              </a:spcBef>
              <a:spcAft>
                <a:spcPts val="600"/>
              </a:spcAft>
              <a:buClr>
                <a:schemeClr val="accent4"/>
              </a:buClr>
              <a:buNone/>
              <a:defRPr/>
            </a:pPr>
            <a:r>
              <a:rPr lang="en-US" sz="1800" dirty="0">
                <a:solidFill>
                  <a:schemeClr val="tx2"/>
                </a:solidFill>
                <a:latin typeface="Open Sans"/>
                <a:cs typeface="Open Sans"/>
              </a:rPr>
              <a:t>Authoritative Tables:</a:t>
            </a:r>
          </a:p>
          <a:p>
            <a:pPr marL="525780" lvl="1" indent="-342900">
              <a:spcBef>
                <a:spcPts val="0"/>
              </a:spcBef>
              <a:spcAft>
                <a:spcPts val="400"/>
              </a:spcAft>
              <a:buClr>
                <a:schemeClr val="accent2"/>
              </a:buClr>
              <a:buSzPct val="85000"/>
              <a:buFont typeface="Lucida Grande"/>
              <a:buChar char="*"/>
              <a:defRPr/>
            </a:pPr>
            <a:r>
              <a:rPr lang="en-US" sz="1400" dirty="0">
                <a:solidFill>
                  <a:schemeClr val="accent3"/>
                </a:solidFill>
                <a:latin typeface="Open Sans Light"/>
                <a:cs typeface="Open Sans Light"/>
              </a:rPr>
              <a:t>http://www.internic.net/domain/root.zone</a:t>
            </a:r>
          </a:p>
          <a:p>
            <a:pPr marL="525780" lvl="1" indent="-342900">
              <a:spcBef>
                <a:spcPts val="0"/>
              </a:spcBef>
              <a:spcAft>
                <a:spcPts val="400"/>
              </a:spcAft>
              <a:buClr>
                <a:schemeClr val="accent2"/>
              </a:buClr>
              <a:buSzPct val="85000"/>
              <a:buFont typeface="Lucida Grande"/>
              <a:buChar char="*"/>
              <a:defRPr/>
            </a:pPr>
            <a:r>
              <a:rPr lang="en-US" sz="1400" dirty="0">
                <a:solidFill>
                  <a:schemeClr val="accent3"/>
                </a:solidFill>
                <a:latin typeface="Open Sans Light"/>
                <a:cs typeface="Open Sans Light"/>
              </a:rPr>
              <a:t>http://www.dns.icann.org/services/authoritative-dns/index.html</a:t>
            </a:r>
          </a:p>
          <a:p>
            <a:pPr marL="525780" lvl="1" indent="-342900">
              <a:spcBef>
                <a:spcPts val="0"/>
              </a:spcBef>
              <a:spcAft>
                <a:spcPts val="400"/>
              </a:spcAft>
              <a:buClr>
                <a:schemeClr val="accent2"/>
              </a:buClr>
              <a:buSzPct val="85000"/>
              <a:buFont typeface="Lucida Grande"/>
              <a:buChar char="*"/>
              <a:defRPr/>
            </a:pPr>
            <a:r>
              <a:rPr lang="en-US" sz="1400" dirty="0">
                <a:solidFill>
                  <a:schemeClr val="accent3"/>
                </a:solidFill>
                <a:latin typeface="Open Sans Light"/>
                <a:cs typeface="Open Sans Light"/>
              </a:rPr>
              <a:t>http://data.iana.org/TLD/tlds-alpha-by-domain.txt</a:t>
            </a:r>
          </a:p>
          <a:p>
            <a:pPr marL="525780" lvl="1" indent="-342900">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See also SAC070: </a:t>
            </a:r>
            <a:r>
              <a:rPr lang="en-US" sz="1400" dirty="0">
                <a:solidFill>
                  <a:srgbClr val="D57800"/>
                </a:solidFill>
                <a:latin typeface="Open Sans Light"/>
                <a:cs typeface="Open Sans Light"/>
              </a:rPr>
              <a:t>https://tinyurl.com/sac070</a:t>
            </a:r>
          </a:p>
          <a:p>
            <a:pPr marL="0" lvl="0" indent="0">
              <a:spcBef>
                <a:spcPts val="1200"/>
              </a:spcBef>
              <a:spcAft>
                <a:spcPts val="600"/>
              </a:spcAft>
              <a:buClr>
                <a:schemeClr val="accent4"/>
              </a:buClr>
              <a:buNone/>
              <a:defRPr/>
            </a:pPr>
            <a:r>
              <a:rPr lang="en-US" sz="1800" dirty="0">
                <a:solidFill>
                  <a:schemeClr val="tx2"/>
                </a:solidFill>
                <a:latin typeface="Open Sans"/>
                <a:cs typeface="Open Sans"/>
              </a:rPr>
              <a:t>Internationalized Domain Names for Applications:</a:t>
            </a:r>
          </a:p>
          <a:p>
            <a:pPr marL="525780" lvl="1" indent="-342900">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Tables: </a:t>
            </a:r>
            <a:r>
              <a:rPr lang="en-US" sz="1400" dirty="0">
                <a:solidFill>
                  <a:srgbClr val="D57800"/>
                </a:solidFill>
                <a:latin typeface="Open Sans Light"/>
                <a:cs typeface="Open Sans Light"/>
              </a:rPr>
              <a:t>https://tools.ietf.org/html/rfc5892</a:t>
            </a:r>
          </a:p>
          <a:p>
            <a:pPr marL="525780" lvl="1" indent="-342900">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Rationale: </a:t>
            </a:r>
            <a:r>
              <a:rPr lang="en-US" sz="1400" dirty="0">
                <a:solidFill>
                  <a:srgbClr val="D57800"/>
                </a:solidFill>
                <a:latin typeface="Open Sans Light"/>
                <a:cs typeface="Open Sans Light"/>
              </a:rPr>
              <a:t>https://tools.ietf.org/html/rfc5894</a:t>
            </a:r>
          </a:p>
          <a:p>
            <a:pPr marL="525780" lvl="1" indent="-342900">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Protocol: </a:t>
            </a:r>
            <a:r>
              <a:rPr lang="en-US" sz="1400" dirty="0">
                <a:solidFill>
                  <a:srgbClr val="D57800"/>
                </a:solidFill>
                <a:latin typeface="Open Sans Light"/>
                <a:cs typeface="Open Sans Light"/>
              </a:rPr>
              <a:t>https://tools.ietf.org/html/rfc5891</a:t>
            </a:r>
          </a:p>
          <a:p>
            <a:pPr marL="0" lvl="0" indent="0">
              <a:spcBef>
                <a:spcPts val="1200"/>
              </a:spcBef>
              <a:spcAft>
                <a:spcPts val="600"/>
              </a:spcAft>
              <a:buClr>
                <a:schemeClr val="accent4"/>
              </a:buClr>
              <a:buNone/>
              <a:defRPr/>
            </a:pPr>
            <a:r>
              <a:rPr lang="en-US" sz="1800" dirty="0">
                <a:solidFill>
                  <a:schemeClr val="tx2"/>
                </a:solidFill>
                <a:latin typeface="Open Sans"/>
                <a:cs typeface="Open Sans"/>
              </a:rPr>
              <a:t>Unicode:</a:t>
            </a:r>
          </a:p>
          <a:p>
            <a:pPr marL="525780" lvl="1" indent="-342900">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Security Considerations: </a:t>
            </a:r>
            <a:r>
              <a:rPr lang="en-US" sz="1400" dirty="0">
                <a:solidFill>
                  <a:schemeClr val="accent3"/>
                </a:solidFill>
                <a:latin typeface="Open Sans Light"/>
                <a:cs typeface="Open Sans Light"/>
              </a:rPr>
              <a:t>http://unicode.org/reports/tr36/</a:t>
            </a:r>
          </a:p>
          <a:p>
            <a:pPr marL="525780" lvl="1" indent="-342900">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IDNA Compatibility Processing: </a:t>
            </a:r>
            <a:r>
              <a:rPr lang="en-US" sz="1400" dirty="0">
                <a:solidFill>
                  <a:schemeClr val="accent3"/>
                </a:solidFill>
                <a:latin typeface="Open Sans Light"/>
                <a:cs typeface="Open Sans Light"/>
              </a:rPr>
              <a:t>http://unicode.org/reports/tr46/</a:t>
            </a:r>
          </a:p>
        </p:txBody>
      </p:sp>
      <p:sp>
        <p:nvSpPr>
          <p:cNvPr id="2" name="Rectangle 1"/>
          <p:cNvSpPr/>
          <p:nvPr/>
        </p:nvSpPr>
        <p:spPr>
          <a:xfrm>
            <a:off x="6317623" y="1184275"/>
            <a:ext cx="2826378" cy="21958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p>
            <a:pPr lvl="0">
              <a:buClr>
                <a:schemeClr val="accent4"/>
              </a:buClr>
            </a:pPr>
            <a:r>
              <a:rPr lang="en-US" dirty="0">
                <a:solidFill>
                  <a:schemeClr val="tx2">
                    <a:lumMod val="75000"/>
                    <a:lumOff val="25000"/>
                  </a:schemeClr>
                </a:solidFill>
                <a:latin typeface="Open Sans Light"/>
                <a:cs typeface="Open Sans Light"/>
              </a:rPr>
              <a:t>Universal Acceptance Steering Group info &amp; recent developments: </a:t>
            </a:r>
            <a:r>
              <a:rPr lang="en-US" dirty="0">
                <a:solidFill>
                  <a:schemeClr val="accent6"/>
                </a:solidFill>
                <a:latin typeface="Open Sans"/>
                <a:cs typeface="Open Sans"/>
              </a:rPr>
              <a:t>www.uasg.tech </a:t>
            </a:r>
          </a:p>
        </p:txBody>
      </p:sp>
    </p:spTree>
    <p:extLst>
      <p:ext uri="{BB962C8B-B14F-4D97-AF65-F5344CB8AC3E}">
        <p14:creationId xmlns:p14="http://schemas.microsoft.com/office/powerpoint/2010/main" val="4178494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4" name="Text Placeholder 2"/>
          <p:cNvSpPr txBox="1">
            <a:spLocks/>
          </p:cNvSpPr>
          <p:nvPr/>
        </p:nvSpPr>
        <p:spPr>
          <a:xfrm>
            <a:off x="398463" y="907319"/>
            <a:ext cx="6225075" cy="38405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1200"/>
              </a:spcBef>
              <a:spcAft>
                <a:spcPts val="600"/>
              </a:spcAft>
              <a:buClr>
                <a:schemeClr val="accent4"/>
              </a:buClr>
              <a:buNone/>
              <a:defRPr/>
            </a:pPr>
            <a:endParaRPr lang="en-US" sz="1400" dirty="0">
              <a:solidFill>
                <a:schemeClr val="accent3"/>
              </a:solidFill>
              <a:latin typeface="Open Sans Light"/>
              <a:cs typeface="Open Sans Light"/>
            </a:endParaRPr>
          </a:p>
        </p:txBody>
      </p:sp>
      <p:sp>
        <p:nvSpPr>
          <p:cNvPr id="2" name="Rectangle 1"/>
          <p:cNvSpPr/>
          <p:nvPr/>
        </p:nvSpPr>
        <p:spPr>
          <a:xfrm>
            <a:off x="6317623" y="1184275"/>
            <a:ext cx="2826378" cy="21958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p>
            <a:pPr lvl="0">
              <a:buClr>
                <a:schemeClr val="accent4"/>
              </a:buClr>
            </a:pPr>
            <a:r>
              <a:rPr lang="en-US" dirty="0">
                <a:solidFill>
                  <a:schemeClr val="tx2">
                    <a:lumMod val="75000"/>
                    <a:lumOff val="25000"/>
                  </a:schemeClr>
                </a:solidFill>
                <a:latin typeface="Open Sans Light"/>
                <a:cs typeface="Open Sans Light"/>
              </a:rPr>
              <a:t>Universal Acceptance Steering Group info &amp; recent developments: </a:t>
            </a:r>
            <a:r>
              <a:rPr lang="en-US" dirty="0">
                <a:solidFill>
                  <a:schemeClr val="accent6"/>
                </a:solidFill>
                <a:latin typeface="Open Sans"/>
                <a:cs typeface="Open Sans"/>
              </a:rPr>
              <a:t>www.uasg.tech </a:t>
            </a:r>
          </a:p>
        </p:txBody>
      </p:sp>
      <p:pic>
        <p:nvPicPr>
          <p:cNvPr id="5" name="Picture 4">
            <a:extLst>
              <a:ext uri="{FF2B5EF4-FFF2-40B4-BE49-F238E27FC236}">
                <a16:creationId xmlns:a16="http://schemas.microsoft.com/office/drawing/2014/main" id="{F3456163-F2C9-4177-A357-1DECB278BD2E}"/>
              </a:ext>
            </a:extLst>
          </p:cNvPr>
          <p:cNvPicPr>
            <a:picLocks noChangeAspect="1"/>
          </p:cNvPicPr>
          <p:nvPr/>
        </p:nvPicPr>
        <p:blipFill>
          <a:blip r:embed="rId2"/>
          <a:stretch>
            <a:fillRect/>
          </a:stretch>
        </p:blipFill>
        <p:spPr>
          <a:xfrm>
            <a:off x="0" y="1"/>
            <a:ext cx="9144000" cy="4838700"/>
          </a:xfrm>
          <a:prstGeom prst="rect">
            <a:avLst/>
          </a:prstGeom>
        </p:spPr>
      </p:pic>
    </p:spTree>
    <p:extLst>
      <p:ext uri="{BB962C8B-B14F-4D97-AF65-F5344CB8AC3E}">
        <p14:creationId xmlns:p14="http://schemas.microsoft.com/office/powerpoint/2010/main" val="2471739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 partial</a:t>
            </a:r>
          </a:p>
        </p:txBody>
      </p:sp>
      <p:sp>
        <p:nvSpPr>
          <p:cNvPr id="3" name="Content Placeholder 2"/>
          <p:cNvSpPr>
            <a:spLocks noGrp="1"/>
          </p:cNvSpPr>
          <p:nvPr>
            <p:ph sz="quarter" idx="10"/>
          </p:nvPr>
        </p:nvSpPr>
        <p:spPr>
          <a:xfrm>
            <a:off x="320675" y="805168"/>
            <a:ext cx="8450746" cy="3065339"/>
          </a:xfrm>
        </p:spPr>
        <p:txBody>
          <a:bodyPr/>
          <a:lstStyle/>
          <a:p>
            <a:pPr marL="0" indent="-457200">
              <a:buNone/>
            </a:pPr>
            <a:r>
              <a:rPr lang="en-US" sz="1400" b="1" dirty="0"/>
              <a:t>A-label - </a:t>
            </a:r>
            <a:r>
              <a:rPr lang="en-US" sz="1400" dirty="0"/>
              <a:t>The ASCII-compatible encoded (ACE) representation of an internationalized domain name, e.g. how it is transmitted internally within the DNS protocol. A-labels always commence with the prefix “xn--”. </a:t>
            </a:r>
          </a:p>
          <a:p>
            <a:pPr marL="0" indent="-457200">
              <a:buNone/>
            </a:pPr>
            <a:r>
              <a:rPr lang="en-US" sz="1400" b="1" dirty="0"/>
              <a:t>ACE prefix -</a:t>
            </a:r>
            <a:r>
              <a:rPr lang="en-US" sz="1400" dirty="0"/>
              <a:t>ASCII Compatible Encoding Prefix.</a:t>
            </a:r>
          </a:p>
          <a:p>
            <a:pPr marL="0" indent="-457200">
              <a:buNone/>
            </a:pPr>
            <a:r>
              <a:rPr lang="en-US" sz="1400" b="1" dirty="0"/>
              <a:t>ASCII Characters - </a:t>
            </a:r>
            <a:r>
              <a:rPr lang="en-US" sz="1400" dirty="0"/>
              <a:t>American Standard Code for Information Interchange. These are characters from the basic Latin alphabet together with the European-Arabic digits. These are also included in the broader range of "Unicode characters" that provides the basis for IDNs.</a:t>
            </a:r>
          </a:p>
          <a:p>
            <a:pPr marL="0" indent="-457200">
              <a:buNone/>
            </a:pPr>
            <a:r>
              <a:rPr lang="en-US" sz="1400" b="1" dirty="0"/>
              <a:t>API - </a:t>
            </a:r>
            <a:r>
              <a:rPr lang="en-US" sz="1400" dirty="0"/>
              <a:t>An Application Programming Interface (API) is a set of routines, protocols, and tools for building software and applications. An API may be for a web based system, operating system, or database system, and it provides facilities to develop applications for that system using a given programming language.</a:t>
            </a:r>
          </a:p>
          <a:p>
            <a:pPr marL="0" indent="-457200">
              <a:buNone/>
            </a:pPr>
            <a:r>
              <a:rPr lang="en-US" sz="1400" b="1" dirty="0"/>
              <a:t>Codespace - </a:t>
            </a:r>
            <a:r>
              <a:rPr lang="en-US" sz="1400" dirty="0"/>
              <a:t>Range that define the lower and upper bounds for an encoding.</a:t>
            </a:r>
          </a:p>
          <a:p>
            <a:pPr marL="0" indent="-457200">
              <a:buNone/>
            </a:pPr>
            <a:r>
              <a:rPr lang="en-US" sz="1400" b="1" dirty="0"/>
              <a:t>Code Points - </a:t>
            </a:r>
            <a:r>
              <a:rPr lang="en-US" sz="1400" dirty="0"/>
              <a:t>A code point or code position is any of the numerical values that make up the code space. They are used to distinguish both, the number from an encoding as a sequence of bits, and the abstract character from a particular graphical representation (glyph).</a:t>
            </a:r>
          </a:p>
          <a:p>
            <a:pPr marL="0" indent="-457200">
              <a:buNone/>
            </a:pPr>
            <a:r>
              <a:rPr lang="en-US" sz="1400" b="1" dirty="0"/>
              <a:t>DNS Root Zone - </a:t>
            </a:r>
            <a:r>
              <a:rPr lang="en-US" sz="1400" dirty="0"/>
              <a:t>The root zone is the central directory for the DNS, which is a key component in translating readable host names into numeric IP addresses.</a:t>
            </a:r>
          </a:p>
          <a:p>
            <a:endParaRPr lang="en-US" sz="1400" dirty="0"/>
          </a:p>
        </p:txBody>
      </p:sp>
    </p:spTree>
    <p:extLst>
      <p:ext uri="{BB962C8B-B14F-4D97-AF65-F5344CB8AC3E}">
        <p14:creationId xmlns:p14="http://schemas.microsoft.com/office/powerpoint/2010/main" val="2295003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 partial</a:t>
            </a:r>
          </a:p>
        </p:txBody>
      </p:sp>
      <p:sp>
        <p:nvSpPr>
          <p:cNvPr id="3" name="Content Placeholder 2"/>
          <p:cNvSpPr>
            <a:spLocks noGrp="1"/>
          </p:cNvSpPr>
          <p:nvPr>
            <p:ph sz="quarter" idx="10"/>
          </p:nvPr>
        </p:nvSpPr>
        <p:spPr>
          <a:xfrm>
            <a:off x="320675" y="805168"/>
            <a:ext cx="8450746" cy="3065339"/>
          </a:xfrm>
        </p:spPr>
        <p:txBody>
          <a:bodyPr/>
          <a:lstStyle/>
          <a:p>
            <a:pPr marL="0" indent="-457200">
              <a:buNone/>
            </a:pPr>
            <a:r>
              <a:rPr lang="en-US" sz="1400" b="1" dirty="0"/>
              <a:t>EAI - </a:t>
            </a:r>
            <a:r>
              <a:rPr lang="en-US" sz="1400" dirty="0"/>
              <a:t>Email Address Internationalization is an email address that requires the use of Unicode in all parts of the email address.</a:t>
            </a:r>
          </a:p>
          <a:p>
            <a:pPr marL="0" indent="-457200">
              <a:buNone/>
            </a:pPr>
            <a:r>
              <a:rPr lang="en-US" sz="1400" b="1" dirty="0"/>
              <a:t>IANA - </a:t>
            </a:r>
            <a:r>
              <a:rPr lang="en-US" sz="1400" dirty="0"/>
              <a:t>Internet Assigned Numbers Authority. Its functions include: (1) Maintenance of the registry of technical Internet protocol parameters, (2) Administration of certain responsibilities associated with Internet DNS root zone, and (3) Allocation of Internet numbering resources.</a:t>
            </a:r>
          </a:p>
          <a:p>
            <a:pPr marL="0" indent="0">
              <a:buNone/>
            </a:pPr>
            <a:r>
              <a:rPr lang="en-US" sz="1400" b="1" dirty="0"/>
              <a:t>ICANN - </a:t>
            </a:r>
            <a:r>
              <a:rPr lang="en-US" sz="1400" dirty="0"/>
              <a:t>The Internet Corporation for Assigned Names and Numbers (ICANN) is an internationally organized, non-profit corporation that has responsibility for Internet Protocol (IP) address space allocation, protocol identifier assignment, generic (gTLD) and country code (ccTLD) Top-Level Domain name system management, and root server system management functions.</a:t>
            </a:r>
          </a:p>
          <a:p>
            <a:pPr marL="0" indent="0">
              <a:buNone/>
            </a:pPr>
            <a:r>
              <a:rPr lang="en-US" sz="1400" b="1" dirty="0"/>
              <a:t>IDN - </a:t>
            </a:r>
            <a:r>
              <a:rPr lang="en-US" sz="1400" dirty="0"/>
              <a:t>Internationalized Domain Names. IDNs are domain names that include characters used in the local representation of languages that are not written with the twenty-six letters of the basic Latin alphabet “a-z”, the numbers 0-9, and the hyphen “-“.</a:t>
            </a:r>
          </a:p>
          <a:p>
            <a:pPr marL="0" indent="0">
              <a:buNone/>
            </a:pPr>
            <a:r>
              <a:rPr lang="en-US" sz="1400" b="1" dirty="0"/>
              <a:t>IDNA - </a:t>
            </a:r>
            <a:r>
              <a:rPr lang="en-US" sz="1400" dirty="0"/>
              <a:t>Internationalized Domain Names in Applications.</a:t>
            </a:r>
          </a:p>
          <a:p>
            <a:pPr marL="0" indent="0">
              <a:buNone/>
            </a:pPr>
            <a:r>
              <a:rPr lang="en-US" sz="1400" b="1" dirty="0"/>
              <a:t>IDN ccTLD - </a:t>
            </a:r>
            <a:r>
              <a:rPr lang="en-US" sz="1400" dirty="0"/>
              <a:t>Country Code Top-level Domain that includes characters used in the local representation of languages that are nor written with the twenty-six letters of the basic Latin alphabet “a-z”. Examples: </a:t>
            </a:r>
            <a:r>
              <a:rPr lang="az-Cyrl-AZ" sz="1400" dirty="0"/>
              <a:t>.рф (</a:t>
            </a:r>
            <a:r>
              <a:rPr lang="en-US" sz="1400" dirty="0"/>
              <a:t>Russia),</a:t>
            </a:r>
            <a:r>
              <a:rPr lang="ar-AE" sz="1400" dirty="0"/>
              <a:t> صر . </a:t>
            </a:r>
            <a:r>
              <a:rPr lang="en-US" sz="1400" dirty="0"/>
              <a:t>Egypt, and </a:t>
            </a:r>
            <a:r>
              <a:rPr lang="ar-AE" sz="1400" dirty="0"/>
              <a:t>السعودية . </a:t>
            </a:r>
            <a:r>
              <a:rPr lang="en-US" sz="1400" dirty="0"/>
              <a:t> Saudi Arabia.</a:t>
            </a:r>
          </a:p>
        </p:txBody>
      </p:sp>
    </p:spTree>
    <p:extLst>
      <p:ext uri="{BB962C8B-B14F-4D97-AF65-F5344CB8AC3E}">
        <p14:creationId xmlns:p14="http://schemas.microsoft.com/office/powerpoint/2010/main" val="2786593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 partial</a:t>
            </a:r>
          </a:p>
        </p:txBody>
      </p:sp>
      <p:sp>
        <p:nvSpPr>
          <p:cNvPr id="3" name="Content Placeholder 2"/>
          <p:cNvSpPr>
            <a:spLocks noGrp="1"/>
          </p:cNvSpPr>
          <p:nvPr>
            <p:ph sz="quarter" idx="10"/>
          </p:nvPr>
        </p:nvSpPr>
        <p:spPr>
          <a:xfrm>
            <a:off x="320675" y="805168"/>
            <a:ext cx="8450746" cy="3065339"/>
          </a:xfrm>
        </p:spPr>
        <p:txBody>
          <a:bodyPr/>
          <a:lstStyle/>
          <a:p>
            <a:pPr marL="0" indent="0">
              <a:buNone/>
            </a:pPr>
            <a:r>
              <a:rPr lang="en-US" sz="1400" b="1" dirty="0"/>
              <a:t>IETF - </a:t>
            </a:r>
            <a:r>
              <a:rPr lang="en-US" sz="1400" dirty="0"/>
              <a:t>The Internet Engineering Task Force (IETF) is a large open international community of network designers, operators, vendors, and researchers concerned with the evolution of the Internet architecture and the smooth operation of the Internet. It is open to any interested individual. The IETF develops Internet Standards and in particular the standards related to the Internet Protocol Suite (TCP/IP).</a:t>
            </a:r>
          </a:p>
          <a:p>
            <a:pPr marL="0" indent="0">
              <a:buNone/>
            </a:pPr>
            <a:r>
              <a:rPr lang="en-US" sz="1400" b="1" dirty="0"/>
              <a:t>Language - </a:t>
            </a:r>
            <a:r>
              <a:rPr lang="en-US" sz="1400" dirty="0"/>
              <a:t>The method of human communication, either spoken or written, consisting of the use of words in a structured and conventional way.</a:t>
            </a:r>
          </a:p>
          <a:p>
            <a:pPr marL="0" indent="0">
              <a:buNone/>
            </a:pPr>
            <a:r>
              <a:rPr lang="en-US" sz="1400" b="1" dirty="0"/>
              <a:t>Punycode - </a:t>
            </a:r>
            <a:r>
              <a:rPr lang="en-US" sz="1400" dirty="0"/>
              <a:t>It is an algorithm to represent Unicode with the limited character subset of ASCII supported by the Domain Name System. Punycode is intended for the encoding of labels in the Internationalized Domain Names in Applications (IDNA) framework.</a:t>
            </a:r>
          </a:p>
          <a:p>
            <a:pPr marL="0" indent="0">
              <a:buNone/>
            </a:pPr>
            <a:r>
              <a:rPr lang="en-US" sz="1400" b="1" dirty="0"/>
              <a:t>Registrar - </a:t>
            </a:r>
            <a:r>
              <a:rPr lang="en-US" sz="1400" dirty="0"/>
              <a:t>An organization where domain names are registered by users. The registrar keeps records of the contact information and submits the technical information to a central directory known as the “registry”.</a:t>
            </a:r>
          </a:p>
          <a:p>
            <a:pPr marL="0" indent="0">
              <a:buNone/>
            </a:pPr>
            <a:r>
              <a:rPr lang="en-US" sz="1400" b="1" dirty="0"/>
              <a:t>Registry - </a:t>
            </a:r>
            <a:r>
              <a:rPr lang="en-US" sz="1400" dirty="0"/>
              <a:t>The authoritative, master database of all domain names registered in each Top Level Domain.</a:t>
            </a:r>
          </a:p>
          <a:p>
            <a:pPr marL="0" indent="0">
              <a:buNone/>
            </a:pPr>
            <a:r>
              <a:rPr lang="en-US" sz="1400" b="1" dirty="0"/>
              <a:t>RFC - </a:t>
            </a:r>
            <a:r>
              <a:rPr lang="en-US" sz="1400" dirty="0"/>
              <a:t>A Request for Comments (RFC) is a formal document from the Internet Engineering Task Force (IETF) that is the result of committee drafting and subsequent review by interested parties.</a:t>
            </a:r>
          </a:p>
        </p:txBody>
      </p:sp>
    </p:spTree>
    <p:extLst>
      <p:ext uri="{BB962C8B-B14F-4D97-AF65-F5344CB8AC3E}">
        <p14:creationId xmlns:p14="http://schemas.microsoft.com/office/powerpoint/2010/main" val="1338329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Prepare to do business and communicate with a global user base</a:t>
            </a:r>
          </a:p>
        </p:txBody>
      </p:sp>
      <p:sp>
        <p:nvSpPr>
          <p:cNvPr id="2" name="Content Placeholder 1"/>
          <p:cNvSpPr>
            <a:spLocks noGrp="1"/>
          </p:cNvSpPr>
          <p:nvPr>
            <p:ph sz="quarter" idx="10"/>
          </p:nvPr>
        </p:nvSpPr>
        <p:spPr>
          <a:xfrm>
            <a:off x="320675" y="2281473"/>
            <a:ext cx="8450746" cy="1853441"/>
          </a:xfrm>
        </p:spPr>
        <p:txBody>
          <a:bodyPr/>
          <a:lstStyle/>
          <a:p>
            <a:r>
              <a:rPr lang="en-US" dirty="0"/>
              <a:t>There is a growing number of languages and scripts present on the Internet, including non-Latin based, language-specific domain names in Arabic, </a:t>
            </a:r>
            <a:r>
              <a:rPr lang="en-US" dirty="0" err="1"/>
              <a:t>Chinese,Denanagari</a:t>
            </a:r>
            <a:r>
              <a:rPr lang="en-US" dirty="0"/>
              <a:t> and many other scripts.</a:t>
            </a:r>
          </a:p>
          <a:p>
            <a:r>
              <a:rPr lang="en-US" dirty="0"/>
              <a:t>It is </a:t>
            </a:r>
            <a:r>
              <a:rPr lang="en-US" u="sng" dirty="0"/>
              <a:t>required</a:t>
            </a:r>
            <a:r>
              <a:rPr lang="en-US" dirty="0"/>
              <a:t> that your Internet-enabled applications, devices and systems accept, validate, store, process and display all domain names and email address appropriately.</a:t>
            </a:r>
          </a:p>
        </p:txBody>
      </p:sp>
      <p:sp>
        <p:nvSpPr>
          <p:cNvPr id="9" name="TextBox 8"/>
          <p:cNvSpPr txBox="1"/>
          <p:nvPr/>
        </p:nvSpPr>
        <p:spPr>
          <a:xfrm>
            <a:off x="398463" y="1303166"/>
            <a:ext cx="8372959" cy="830997"/>
          </a:xfrm>
          <a:prstGeom prst="rect">
            <a:avLst/>
          </a:prstGeom>
          <a:noFill/>
        </p:spPr>
        <p:txBody>
          <a:bodyPr wrap="square" rtlCol="0">
            <a:spAutoFit/>
          </a:bodyPr>
          <a:lstStyle/>
          <a:p>
            <a:pPr>
              <a:lnSpc>
                <a:spcPct val="120000"/>
              </a:lnSpc>
            </a:pPr>
            <a:r>
              <a:rPr lang="en-US" sz="2000" i="1" dirty="0">
                <a:latin typeface="Open Sans Light"/>
                <a:cs typeface="Open Sans Light"/>
              </a:rPr>
              <a:t>Continued expansion of the Internet is allowing access to an increasingly diverse user group</a:t>
            </a:r>
          </a:p>
        </p:txBody>
      </p:sp>
    </p:spTree>
    <p:extLst>
      <p:ext uri="{BB962C8B-B14F-4D97-AF65-F5344CB8AC3E}">
        <p14:creationId xmlns:p14="http://schemas.microsoft.com/office/powerpoint/2010/main" val="2379730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 partial</a:t>
            </a:r>
          </a:p>
        </p:txBody>
      </p:sp>
      <p:sp>
        <p:nvSpPr>
          <p:cNvPr id="3" name="Content Placeholder 2"/>
          <p:cNvSpPr>
            <a:spLocks noGrp="1"/>
          </p:cNvSpPr>
          <p:nvPr>
            <p:ph sz="quarter" idx="10"/>
          </p:nvPr>
        </p:nvSpPr>
        <p:spPr>
          <a:xfrm>
            <a:off x="320675" y="805168"/>
            <a:ext cx="8450746" cy="3065339"/>
          </a:xfrm>
        </p:spPr>
        <p:txBody>
          <a:bodyPr/>
          <a:lstStyle/>
          <a:p>
            <a:pPr marL="0" indent="0">
              <a:buNone/>
            </a:pPr>
            <a:r>
              <a:rPr lang="en-US" sz="1400" b="1" dirty="0"/>
              <a:t>Script - </a:t>
            </a:r>
            <a:r>
              <a:rPr lang="en-US" sz="1400" dirty="0"/>
              <a:t>The collection of letters or characters used in writing, representing the sounds of a language.</a:t>
            </a:r>
          </a:p>
          <a:p>
            <a:pPr marL="0" indent="0">
              <a:buNone/>
            </a:pPr>
            <a:r>
              <a:rPr lang="en-US" sz="1400" b="1" dirty="0"/>
              <a:t>Second-level domain name - </a:t>
            </a:r>
            <a:r>
              <a:rPr lang="en-US" sz="1400" dirty="0"/>
              <a:t>In the Domain Name System (DNS) hierarchy, a </a:t>
            </a:r>
            <a:r>
              <a:rPr lang="en-US" sz="1400" b="1" dirty="0"/>
              <a:t>s</a:t>
            </a:r>
            <a:r>
              <a:rPr lang="en-US" sz="1400" dirty="0"/>
              <a:t>econd-level domain (SLD or 2LD) is a domain that is directly below a top-level domain (TLD). For example, in example.com, example is the second-level domain of the .com TLD.</a:t>
            </a:r>
          </a:p>
          <a:p>
            <a:pPr marL="0" indent="0">
              <a:buNone/>
            </a:pPr>
            <a:r>
              <a:rPr lang="en-US" sz="1400" b="1" dirty="0"/>
              <a:t>U-label - </a:t>
            </a:r>
            <a:r>
              <a:rPr lang="en-US" sz="1400" dirty="0"/>
              <a:t>A "U-label" is an IDNA-valid string of Unicode characters including at least one non-ASCII character. Conversions between U-labels and A-labels are performed according to the Punycode specification [RFC 3492].</a:t>
            </a:r>
          </a:p>
          <a:p>
            <a:pPr marL="0" indent="0">
              <a:buNone/>
            </a:pPr>
            <a:r>
              <a:rPr lang="en-US" sz="1400" b="1" dirty="0"/>
              <a:t>UA-ready Software or UA-Readiness - </a:t>
            </a:r>
            <a:r>
              <a:rPr lang="en-US" sz="1400" dirty="0"/>
              <a:t>Universal Acceptance Ready Software. It is a software that has the ability to Accept, Store, Process, Validate and Display all Top Level Domains equally and all IDNs, hyperlink and email addresses equally.</a:t>
            </a:r>
          </a:p>
          <a:p>
            <a:pPr marL="0" indent="0">
              <a:buNone/>
            </a:pPr>
            <a:r>
              <a:rPr lang="en-US" sz="1400" b="1" dirty="0"/>
              <a:t>Unicode - </a:t>
            </a:r>
            <a:r>
              <a:rPr lang="en-US" sz="1400" dirty="0"/>
              <a:t>A universal character encoding standard. It defines the way individual characters are represented in text files, web pages, and other types of documents. Unicode was designed to support characters from all languages around the world.</a:t>
            </a:r>
          </a:p>
        </p:txBody>
      </p:sp>
    </p:spTree>
    <p:extLst>
      <p:ext uri="{BB962C8B-B14F-4D97-AF65-F5344CB8AC3E}">
        <p14:creationId xmlns:p14="http://schemas.microsoft.com/office/powerpoint/2010/main" val="3147481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Some Relevant RFCs to Universal Acceptance</a:t>
            </a:r>
            <a:endParaRPr lang="en-US" sz="2800"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8848007"/>
              </p:ext>
            </p:extLst>
          </p:nvPr>
        </p:nvGraphicFramePr>
        <p:xfrm>
          <a:off x="320675" y="1107703"/>
          <a:ext cx="8450264" cy="2443480"/>
        </p:xfrm>
        <a:graphic>
          <a:graphicData uri="http://schemas.openxmlformats.org/drawingml/2006/table">
            <a:tbl>
              <a:tblPr firstRow="1" bandRow="1">
                <a:tableStyleId>{5C22544A-7EE6-4342-B048-85BDC9FD1C3A}</a:tableStyleId>
              </a:tblPr>
              <a:tblGrid>
                <a:gridCol w="4225132">
                  <a:extLst>
                    <a:ext uri="{9D8B030D-6E8A-4147-A177-3AD203B41FA5}">
                      <a16:colId xmlns:a16="http://schemas.microsoft.com/office/drawing/2014/main" val="20000"/>
                    </a:ext>
                  </a:extLst>
                </a:gridCol>
                <a:gridCol w="4225132">
                  <a:extLst>
                    <a:ext uri="{9D8B030D-6E8A-4147-A177-3AD203B41FA5}">
                      <a16:colId xmlns:a16="http://schemas.microsoft.com/office/drawing/2014/main" val="20001"/>
                    </a:ext>
                  </a:extLst>
                </a:gridCol>
              </a:tblGrid>
              <a:tr h="370840">
                <a:tc>
                  <a:txBody>
                    <a:bodyPr/>
                    <a:lstStyle/>
                    <a:p>
                      <a:r>
                        <a:rPr lang="en-US" sz="1400" b="1" i="0" u="none" strike="noStrike" kern="1200" baseline="0" dirty="0">
                          <a:solidFill>
                            <a:schemeClr val="lt1"/>
                          </a:solidFill>
                          <a:latin typeface="Open Sans" panose="020B0606030504020204" pitchFamily="34" charset="0"/>
                          <a:ea typeface="Open Sans" panose="020B0606030504020204" pitchFamily="34" charset="0"/>
                          <a:cs typeface="Open Sans" panose="020B0606030504020204" pitchFamily="34" charset="0"/>
                        </a:rPr>
                        <a:t>Internationalized Domain Name Acceptance</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00"/>
                  </a:ext>
                </a:extLst>
              </a:tr>
              <a:tr h="370840">
                <a:tc>
                  <a:txBody>
                    <a:bodyPr/>
                    <a:lstStyle/>
                    <a:p>
                      <a:r>
                        <a:rPr lang="en-US" sz="14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Internationalized Domain Names for Applications (IDNA): Definitions and Document Framework</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4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https://tools.ietf.org/html/rfc5890</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01"/>
                  </a:ext>
                </a:extLst>
              </a:tr>
              <a:tr h="370840">
                <a:tc>
                  <a:txBody>
                    <a:bodyPr/>
                    <a:lstStyle/>
                    <a:p>
                      <a:r>
                        <a:rPr lang="en-US" sz="14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Internationalized Domain Names in Applications</a:t>
                      </a:r>
                    </a:p>
                    <a:p>
                      <a:r>
                        <a:rPr lang="en-US" sz="14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(IDNA): Protocol</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4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https://tools.ietf.org/html/rfc5891</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02"/>
                  </a:ext>
                </a:extLst>
              </a:tr>
              <a:tr h="370840">
                <a:tc>
                  <a:txBody>
                    <a:bodyPr/>
                    <a:lstStyle/>
                    <a:p>
                      <a:r>
                        <a:rPr lang="en-US" sz="14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The Unicode Code Points and Internationalized Domain Names for Applications (IDNA)</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4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https://tools.ietf.org/html/rfc5892</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03"/>
                  </a:ext>
                </a:extLst>
              </a:tr>
              <a:tr h="370840">
                <a:tc>
                  <a:txBody>
                    <a:bodyPr/>
                    <a:lstStyle/>
                    <a:p>
                      <a:r>
                        <a:rPr lang="en-US" sz="14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Internationalized Domain Names for Applications (IDNA): Background, Explanation, and Rationale</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4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https://tools.ietf.org/html/rfc5894</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19438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Additional RFCs to Referenced</a:t>
            </a:r>
            <a:endParaRPr lang="en-US" sz="2800"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588849543"/>
              </p:ext>
            </p:extLst>
          </p:nvPr>
        </p:nvGraphicFramePr>
        <p:xfrm>
          <a:off x="320675" y="826343"/>
          <a:ext cx="8450264" cy="1620520"/>
        </p:xfrm>
        <a:graphic>
          <a:graphicData uri="http://schemas.openxmlformats.org/drawingml/2006/table">
            <a:tbl>
              <a:tblPr firstRow="1" bandRow="1">
                <a:tableStyleId>{5C22544A-7EE6-4342-B048-85BDC9FD1C3A}</a:tableStyleId>
              </a:tblPr>
              <a:tblGrid>
                <a:gridCol w="4225132">
                  <a:extLst>
                    <a:ext uri="{9D8B030D-6E8A-4147-A177-3AD203B41FA5}">
                      <a16:colId xmlns:a16="http://schemas.microsoft.com/office/drawing/2014/main" val="20000"/>
                    </a:ext>
                  </a:extLst>
                </a:gridCol>
                <a:gridCol w="4225132">
                  <a:extLst>
                    <a:ext uri="{9D8B030D-6E8A-4147-A177-3AD203B41FA5}">
                      <a16:colId xmlns:a16="http://schemas.microsoft.com/office/drawing/2014/main" val="20001"/>
                    </a:ext>
                  </a:extLst>
                </a:gridCol>
              </a:tblGrid>
              <a:tr h="370840">
                <a:tc>
                  <a:txBody>
                    <a:bodyPr/>
                    <a:lstStyle/>
                    <a:p>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00"/>
                  </a:ext>
                </a:extLst>
              </a:tr>
              <a:tr h="370840">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Punycode: A Bootstring encoding of Unicode for Internationalized Domain Names in Applications (IDNA)</a:t>
                      </a:r>
                    </a:p>
                  </a:txBody>
                  <a:tcPr/>
                </a:tc>
                <a:tc>
                  <a:txBody>
                    <a:bodyPr/>
                    <a:lstStyle/>
                    <a:p>
                      <a:r>
                        <a:rPr lang="en-US" sz="14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https://tools.ietf.org/html/rfc3492</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01"/>
                  </a:ext>
                </a:extLst>
              </a:tr>
              <a:tr h="370840">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UTF-7: A Mail-Safe Transformation Format of Unicode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https://tools.ietf.org/html/rfc2152</a:t>
                      </a:r>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20675" y="4206659"/>
            <a:ext cx="5974713" cy="523220"/>
          </a:xfrm>
          <a:prstGeom prst="rect">
            <a:avLst/>
          </a:prstGeom>
          <a:noFill/>
        </p:spPr>
        <p:txBody>
          <a:bodyPr wrap="none" rtlCol="0">
            <a:spAutoFit/>
          </a:bodyPr>
          <a:lstStyle/>
          <a:p>
            <a:r>
              <a:rPr lang="en-US" sz="1400" dirty="0">
                <a:latin typeface="Open Sans Light"/>
                <a:cs typeface="Open Sans Light"/>
              </a:rPr>
              <a:t>Additional RFC relevant to Universal Acceptance:</a:t>
            </a:r>
          </a:p>
          <a:p>
            <a:r>
              <a:rPr lang="en-US" sz="1400" dirty="0">
                <a:latin typeface="Open Sans Light"/>
                <a:cs typeface="Open Sans Light"/>
              </a:rPr>
              <a:t>https://uasg.tech/wp-content/uploads/2017/06/UA006-Relevant-RFCs.pdf</a:t>
            </a:r>
          </a:p>
        </p:txBody>
      </p:sp>
    </p:spTree>
    <p:extLst>
      <p:ext uri="{BB962C8B-B14F-4D97-AF65-F5344CB8AC3E}">
        <p14:creationId xmlns:p14="http://schemas.microsoft.com/office/powerpoint/2010/main" val="3229937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Today’s</a:t>
            </a:r>
          </a:p>
        </p:txBody>
      </p:sp>
      <p:grpSp>
        <p:nvGrpSpPr>
          <p:cNvPr id="18" name="Group 17"/>
          <p:cNvGrpSpPr/>
          <p:nvPr/>
        </p:nvGrpSpPr>
        <p:grpSpPr>
          <a:xfrm>
            <a:off x="563563" y="1396436"/>
            <a:ext cx="7812087" cy="646331"/>
            <a:chOff x="563563" y="898432"/>
            <a:chExt cx="7812087" cy="646331"/>
          </a:xfrm>
        </p:grpSpPr>
        <p:sp>
          <p:nvSpPr>
            <p:cNvPr id="6" name="TextBox 5"/>
            <p:cNvSpPr txBox="1"/>
            <p:nvPr/>
          </p:nvSpPr>
          <p:spPr>
            <a:xfrm>
              <a:off x="1419061" y="898432"/>
              <a:ext cx="6956589" cy="646331"/>
            </a:xfrm>
            <a:prstGeom prst="rect">
              <a:avLst/>
            </a:prstGeom>
            <a:noFill/>
          </p:spPr>
          <p:txBody>
            <a:bodyPr wrap="square" lIns="182880" rIns="27000" anchor="ctr">
              <a:spAutoFit/>
            </a:bodyPr>
            <a:lstStyle/>
            <a:p>
              <a:pPr defTabSz="457082">
                <a:lnSpc>
                  <a:spcPct val="90000"/>
                </a:lnSpc>
                <a:spcBef>
                  <a:spcPct val="20000"/>
                </a:spcBef>
                <a:defRPr/>
              </a:pPr>
              <a:r>
                <a:rPr lang="en-US" sz="2000" dirty="0">
                  <a:solidFill>
                    <a:schemeClr val="accent1"/>
                  </a:solidFill>
                  <a:latin typeface="Open Sans"/>
                  <a:ea typeface="Segoe UI" panose="020B0502040204020203" pitchFamily="34" charset="0"/>
                  <a:cs typeface="Open Sans"/>
                </a:rPr>
                <a:t>Understand and be able to describe the 5 criteria of Universal Acceptance</a:t>
              </a:r>
            </a:p>
          </p:txBody>
        </p:sp>
        <p:sp>
          <p:nvSpPr>
            <p:cNvPr id="5" name="Parallelogram 4"/>
            <p:cNvSpPr/>
            <p:nvPr/>
          </p:nvSpPr>
          <p:spPr>
            <a:xfrm>
              <a:off x="563563" y="990770"/>
              <a:ext cx="777240" cy="32004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182880" bIns="64008" anchor="ctr"/>
            <a:lstStyle/>
            <a:p>
              <a:pPr marL="101600" algn="ctr" eaLnBrk="1" fontAlgn="auto" hangingPunct="1">
                <a:lnSpc>
                  <a:spcPts val="2380"/>
                </a:lnSpc>
                <a:spcBef>
                  <a:spcPts val="0"/>
                </a:spcBef>
                <a:defRPr/>
              </a:pPr>
              <a:r>
                <a:rPr lang="en-AU" sz="2000" b="1" dirty="0">
                  <a:solidFill>
                    <a:prstClr val="white"/>
                  </a:solidFill>
                  <a:latin typeface="Open Sans"/>
                  <a:cs typeface="Open Sans"/>
                </a:rPr>
                <a:t>1</a:t>
              </a:r>
              <a:endParaRPr lang="en-US" sz="2000" b="1" dirty="0">
                <a:solidFill>
                  <a:prstClr val="white"/>
                </a:solidFill>
                <a:latin typeface="Open Sans"/>
                <a:cs typeface="Open Sans"/>
              </a:endParaRPr>
            </a:p>
          </p:txBody>
        </p:sp>
      </p:grpSp>
      <p:grpSp>
        <p:nvGrpSpPr>
          <p:cNvPr id="19" name="Group 18"/>
          <p:cNvGrpSpPr/>
          <p:nvPr/>
        </p:nvGrpSpPr>
        <p:grpSpPr>
          <a:xfrm>
            <a:off x="563563" y="2684196"/>
            <a:ext cx="7812087" cy="369332"/>
            <a:chOff x="563563" y="977079"/>
            <a:chExt cx="7812087" cy="369332"/>
          </a:xfrm>
        </p:grpSpPr>
        <p:sp>
          <p:nvSpPr>
            <p:cNvPr id="22" name="TextBox 21"/>
            <p:cNvSpPr txBox="1"/>
            <p:nvPr/>
          </p:nvSpPr>
          <p:spPr>
            <a:xfrm>
              <a:off x="1419061" y="977079"/>
              <a:ext cx="6956589" cy="369332"/>
            </a:xfrm>
            <a:prstGeom prst="rect">
              <a:avLst/>
            </a:prstGeom>
            <a:noFill/>
          </p:spPr>
          <p:txBody>
            <a:bodyPr wrap="square" lIns="182880" rIns="27000" anchor="ctr">
              <a:spAutoFit/>
            </a:bodyPr>
            <a:lstStyle/>
            <a:p>
              <a:pPr defTabSz="457082">
                <a:lnSpc>
                  <a:spcPct val="90000"/>
                </a:lnSpc>
                <a:spcBef>
                  <a:spcPct val="20000"/>
                </a:spcBef>
                <a:defRPr/>
              </a:pPr>
              <a:r>
                <a:rPr lang="en-US" sz="2000" dirty="0">
                  <a:solidFill>
                    <a:schemeClr val="accent1"/>
                  </a:solidFill>
                  <a:latin typeface="Open Sans"/>
                  <a:ea typeface="Segoe UI" panose="020B0502040204020203" pitchFamily="34" charset="0"/>
                  <a:cs typeface="Open Sans"/>
                </a:rPr>
                <a:t>IDNs and Email Address Internationalization</a:t>
              </a:r>
              <a:endParaRPr lang="en-AU" sz="2000" dirty="0">
                <a:solidFill>
                  <a:schemeClr val="accent1"/>
                </a:solidFill>
                <a:latin typeface="Open Sans"/>
                <a:ea typeface="Segoe UI" panose="020B0502040204020203" pitchFamily="34" charset="0"/>
                <a:cs typeface="Open Sans"/>
              </a:endParaRPr>
            </a:p>
          </p:txBody>
        </p:sp>
        <p:sp>
          <p:nvSpPr>
            <p:cNvPr id="21" name="Parallelogram 20"/>
            <p:cNvSpPr/>
            <p:nvPr/>
          </p:nvSpPr>
          <p:spPr>
            <a:xfrm>
              <a:off x="563563" y="979753"/>
              <a:ext cx="777240" cy="32004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182880" bIns="64008" anchor="ctr"/>
            <a:lstStyle/>
            <a:p>
              <a:pPr marL="101600" algn="ctr" eaLnBrk="1" fontAlgn="auto" hangingPunct="1">
                <a:lnSpc>
                  <a:spcPts val="2380"/>
                </a:lnSpc>
                <a:spcBef>
                  <a:spcPts val="0"/>
                </a:spcBef>
                <a:defRPr/>
              </a:pPr>
              <a:r>
                <a:rPr lang="en-AU" sz="2000" b="1" dirty="0">
                  <a:solidFill>
                    <a:prstClr val="white"/>
                  </a:solidFill>
                  <a:latin typeface="Open Sans"/>
                  <a:cs typeface="Open Sans"/>
                </a:rPr>
                <a:t>2</a:t>
              </a:r>
              <a:endParaRPr lang="en-US" sz="2000" b="1" dirty="0">
                <a:solidFill>
                  <a:prstClr val="white"/>
                </a:solidFill>
                <a:latin typeface="Open Sans"/>
                <a:cs typeface="Open Sans"/>
              </a:endParaRPr>
            </a:p>
          </p:txBody>
        </p:sp>
      </p:grpSp>
      <p:cxnSp>
        <p:nvCxnSpPr>
          <p:cNvPr id="4" name="Straight Connector 3"/>
          <p:cNvCxnSpPr/>
          <p:nvPr/>
        </p:nvCxnSpPr>
        <p:spPr>
          <a:xfrm>
            <a:off x="457200" y="889907"/>
            <a:ext cx="8041821" cy="8164"/>
          </a:xfrm>
          <a:prstGeom prst="line">
            <a:avLst/>
          </a:prstGeom>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10CD83FB-C572-43E8-8906-F36240976791}"/>
              </a:ext>
            </a:extLst>
          </p:cNvPr>
          <p:cNvGrpSpPr/>
          <p:nvPr/>
        </p:nvGrpSpPr>
        <p:grpSpPr>
          <a:xfrm>
            <a:off x="457200" y="3881129"/>
            <a:ext cx="7812087" cy="372779"/>
            <a:chOff x="563563" y="927014"/>
            <a:chExt cx="7812087" cy="372779"/>
          </a:xfrm>
        </p:grpSpPr>
        <p:sp>
          <p:nvSpPr>
            <p:cNvPr id="11" name="TextBox 10">
              <a:extLst>
                <a:ext uri="{FF2B5EF4-FFF2-40B4-BE49-F238E27FC236}">
                  <a16:creationId xmlns:a16="http://schemas.microsoft.com/office/drawing/2014/main" id="{B901DB02-A5FD-4C5B-8079-BAC0E576EAAC}"/>
                </a:ext>
              </a:extLst>
            </p:cNvPr>
            <p:cNvSpPr txBox="1"/>
            <p:nvPr/>
          </p:nvSpPr>
          <p:spPr>
            <a:xfrm>
              <a:off x="1419061" y="927014"/>
              <a:ext cx="6956589" cy="369332"/>
            </a:xfrm>
            <a:prstGeom prst="rect">
              <a:avLst/>
            </a:prstGeom>
            <a:noFill/>
          </p:spPr>
          <p:txBody>
            <a:bodyPr wrap="square" lIns="182880" rIns="27000" anchor="ctr">
              <a:spAutoFit/>
            </a:bodyPr>
            <a:lstStyle/>
            <a:p>
              <a:pPr defTabSz="457082">
                <a:lnSpc>
                  <a:spcPct val="90000"/>
                </a:lnSpc>
                <a:spcBef>
                  <a:spcPct val="20000"/>
                </a:spcBef>
                <a:defRPr/>
              </a:pPr>
              <a:r>
                <a:rPr lang="en-US" sz="2000" dirty="0">
                  <a:solidFill>
                    <a:schemeClr val="accent1"/>
                  </a:solidFill>
                  <a:latin typeface="Open Sans"/>
                  <a:hlinkClick r:id="rId2" action="ppaction://hlinksldjump"/>
                </a:rPr>
                <a:t>Multilingualism on Internet : Current Trends</a:t>
              </a:r>
              <a:endParaRPr lang="en-AU" sz="2000" dirty="0">
                <a:solidFill>
                  <a:schemeClr val="accent1"/>
                </a:solidFill>
                <a:latin typeface="Open Sans"/>
              </a:endParaRPr>
            </a:p>
          </p:txBody>
        </p:sp>
        <p:sp>
          <p:nvSpPr>
            <p:cNvPr id="12" name="Parallelogram 11">
              <a:extLst>
                <a:ext uri="{FF2B5EF4-FFF2-40B4-BE49-F238E27FC236}">
                  <a16:creationId xmlns:a16="http://schemas.microsoft.com/office/drawing/2014/main" id="{44640BFC-52DD-4472-8739-DE556538CFD9}"/>
                </a:ext>
              </a:extLst>
            </p:cNvPr>
            <p:cNvSpPr/>
            <p:nvPr/>
          </p:nvSpPr>
          <p:spPr>
            <a:xfrm>
              <a:off x="563563" y="979753"/>
              <a:ext cx="777240" cy="32004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182880" bIns="64008" anchor="ctr"/>
            <a:lstStyle/>
            <a:p>
              <a:pPr marL="101600" algn="ctr" eaLnBrk="1" fontAlgn="auto" hangingPunct="1">
                <a:lnSpc>
                  <a:spcPts val="2380"/>
                </a:lnSpc>
                <a:spcBef>
                  <a:spcPts val="0"/>
                </a:spcBef>
                <a:defRPr/>
              </a:pPr>
              <a:r>
                <a:rPr lang="en-AU" sz="2000" b="1" dirty="0">
                  <a:solidFill>
                    <a:prstClr val="white"/>
                  </a:solidFill>
                  <a:latin typeface="Open Sans"/>
                  <a:cs typeface="Open Sans"/>
                </a:rPr>
                <a:t>3</a:t>
              </a:r>
              <a:endParaRPr lang="en-US" sz="2000" b="1" dirty="0">
                <a:solidFill>
                  <a:prstClr val="white"/>
                </a:solidFill>
                <a:latin typeface="Open Sans"/>
                <a:cs typeface="Open Sans"/>
              </a:endParaRPr>
            </a:p>
          </p:txBody>
        </p:sp>
      </p:grpSp>
    </p:spTree>
    <p:extLst>
      <p:ext uri="{BB962C8B-B14F-4D97-AF65-F5344CB8AC3E}">
        <p14:creationId xmlns:p14="http://schemas.microsoft.com/office/powerpoint/2010/main" val="324660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Criteria of UA</a:t>
            </a:r>
          </a:p>
        </p:txBody>
      </p:sp>
      <p:sp>
        <p:nvSpPr>
          <p:cNvPr id="3" name="Content Placeholder 2"/>
          <p:cNvSpPr>
            <a:spLocks noGrp="1"/>
          </p:cNvSpPr>
          <p:nvPr>
            <p:ph sz="quarter" idx="10"/>
          </p:nvPr>
        </p:nvSpPr>
        <p:spPr>
          <a:xfrm>
            <a:off x="320675" y="2566933"/>
            <a:ext cx="8450746" cy="2107808"/>
          </a:xfrm>
        </p:spPr>
        <p:txBody>
          <a:bodyPr/>
          <a:lstStyle/>
          <a:p>
            <a:pPr marL="0" indent="0">
              <a:buNone/>
            </a:pPr>
            <a:r>
              <a:rPr lang="en-US" dirty="0"/>
              <a:t>Universal Acceptance is the state where </a:t>
            </a:r>
          </a:p>
          <a:p>
            <a:r>
              <a:rPr lang="en-US" dirty="0"/>
              <a:t>all valid domain names and email addresses are </a:t>
            </a:r>
            <a:r>
              <a:rPr lang="en-US" b="1" dirty="0"/>
              <a:t>accepted, validated, stored, processed </a:t>
            </a:r>
            <a:r>
              <a:rPr lang="en-US" dirty="0"/>
              <a:t>and </a:t>
            </a:r>
            <a:r>
              <a:rPr lang="en-US" b="1" dirty="0"/>
              <a:t>displayed </a:t>
            </a:r>
            <a:r>
              <a:rPr lang="en-US" dirty="0"/>
              <a:t>correctly and consistently by </a:t>
            </a:r>
            <a:r>
              <a:rPr lang="en-US" u="sng" dirty="0"/>
              <a:t>all</a:t>
            </a:r>
            <a:r>
              <a:rPr lang="en-US" dirty="0"/>
              <a:t> Internet-enabled applications, devices and systems.</a:t>
            </a:r>
          </a:p>
          <a:p>
            <a:endParaRPr lang="en-US" dirty="0"/>
          </a:p>
          <a:p>
            <a:r>
              <a:rPr lang="en-US" dirty="0">
                <a:hlinkClick r:id="rId2" action="ppaction://hlinksldjump"/>
              </a:rPr>
              <a:t>Current Trends</a:t>
            </a:r>
            <a:endParaRPr lang="en-US" dirty="0"/>
          </a:p>
          <a:p>
            <a:endParaRPr lang="en-US" dirty="0"/>
          </a:p>
        </p:txBody>
      </p:sp>
      <p:pic>
        <p:nvPicPr>
          <p:cNvPr id="4" name="Picture 3" descr="ua-capability-icons_org_Accept.png"/>
          <p:cNvPicPr>
            <a:picLocks noChangeAspect="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tretch>
            <a:fillRect/>
          </a:stretch>
        </p:blipFill>
        <p:spPr>
          <a:xfrm>
            <a:off x="664247" y="1063625"/>
            <a:ext cx="559174" cy="640080"/>
          </a:xfrm>
          <a:prstGeom prst="rect">
            <a:avLst/>
          </a:prstGeom>
        </p:spPr>
      </p:pic>
      <p:pic>
        <p:nvPicPr>
          <p:cNvPr id="5" name="Picture 4" descr="ua-capability-icons_org_Display.png"/>
          <p:cNvPicPr>
            <a:picLocks noChangeAspect="1"/>
          </p:cNvPicPr>
          <p:nvPr/>
        </p:nvPicPr>
        <p:blipFill>
          <a:blip r:embed="rId5">
            <a:extLst>
              <a:ext uri="{BEBA8EAE-BF5A-486C-A8C5-ECC9F3942E4B}">
                <a14:imgProps xmlns:a14="http://schemas.microsoft.com/office/drawing/2010/main">
                  <a14:imgLayer r:embed="rId6">
                    <a14:imgEffect>
                      <a14:brightnessContrast bright="10000"/>
                    </a14:imgEffect>
                  </a14:imgLayer>
                </a14:imgProps>
              </a:ext>
              <a:ext uri="{28A0092B-C50C-407E-A947-70E740481C1C}">
                <a14:useLocalDpi xmlns:a14="http://schemas.microsoft.com/office/drawing/2010/main" val="0"/>
              </a:ext>
            </a:extLst>
          </a:blip>
          <a:stretch>
            <a:fillRect/>
          </a:stretch>
        </p:blipFill>
        <p:spPr>
          <a:xfrm>
            <a:off x="7932175" y="1063625"/>
            <a:ext cx="494654" cy="640080"/>
          </a:xfrm>
          <a:prstGeom prst="rect">
            <a:avLst/>
          </a:prstGeom>
        </p:spPr>
      </p:pic>
      <p:pic>
        <p:nvPicPr>
          <p:cNvPr id="6" name="Picture 5" descr="ua-capability-icons_org_Process.png"/>
          <p:cNvPicPr>
            <a:picLocks noChangeAspect="1"/>
          </p:cNvPicPr>
          <p:nvPr/>
        </p:nvPicPr>
        <p:blipFill>
          <a:blip r:embed="rId7">
            <a:extLst>
              <a:ext uri="{BEBA8EAE-BF5A-486C-A8C5-ECC9F3942E4B}">
                <a14:imgProps xmlns:a14="http://schemas.microsoft.com/office/drawing/2010/main">
                  <a14:imgLayer r:embed="rId8">
                    <a14:imgEffect>
                      <a14:brightnessContrast bright="10000"/>
                    </a14:imgEffect>
                  </a14:imgLayer>
                </a14:imgProps>
              </a:ext>
              <a:ext uri="{28A0092B-C50C-407E-A947-70E740481C1C}">
                <a14:useLocalDpi xmlns:a14="http://schemas.microsoft.com/office/drawing/2010/main" val="0"/>
              </a:ext>
            </a:extLst>
          </a:blip>
          <a:stretch>
            <a:fillRect/>
          </a:stretch>
        </p:blipFill>
        <p:spPr>
          <a:xfrm>
            <a:off x="5840644" y="1072769"/>
            <a:ext cx="1024247" cy="630936"/>
          </a:xfrm>
          <a:prstGeom prst="rect">
            <a:avLst/>
          </a:prstGeom>
        </p:spPr>
      </p:pic>
      <p:pic>
        <p:nvPicPr>
          <p:cNvPr id="7" name="Picture 6" descr="ua-capability-icons_org_Store.png"/>
          <p:cNvPicPr>
            <a:picLocks noChangeAspect="1"/>
          </p:cNvPicPr>
          <p:nvPr/>
        </p:nvPicPr>
        <p:blipFill>
          <a:blip r:embed="rId9">
            <a:extLst>
              <a:ext uri="{BEBA8EAE-BF5A-486C-A8C5-ECC9F3942E4B}">
                <a14:imgProps xmlns:a14="http://schemas.microsoft.com/office/drawing/2010/main">
                  <a14:imgLayer r:embed="rId10">
                    <a14:imgEffect>
                      <a14:brightnessContrast bright="10000"/>
                    </a14:imgEffect>
                  </a14:imgLayer>
                </a14:imgProps>
              </a:ext>
              <a:ext uri="{28A0092B-C50C-407E-A947-70E740481C1C}">
                <a14:useLocalDpi xmlns:a14="http://schemas.microsoft.com/office/drawing/2010/main" val="0"/>
              </a:ext>
            </a:extLst>
          </a:blip>
          <a:stretch>
            <a:fillRect/>
          </a:stretch>
        </p:blipFill>
        <p:spPr>
          <a:xfrm>
            <a:off x="4133280" y="1063625"/>
            <a:ext cx="640080" cy="640080"/>
          </a:xfrm>
          <a:prstGeom prst="rect">
            <a:avLst/>
          </a:prstGeom>
        </p:spPr>
      </p:pic>
      <p:pic>
        <p:nvPicPr>
          <p:cNvPr id="8" name="Picture 7" descr="ua-capability-icons_org_Validate.png"/>
          <p:cNvPicPr>
            <a:picLocks noChangeAspect="1"/>
          </p:cNvPicPr>
          <p:nvPr/>
        </p:nvPicPr>
        <p:blipFill>
          <a:blip r:embed="rId11">
            <a:extLst>
              <a:ext uri="{BEBA8EAE-BF5A-486C-A8C5-ECC9F3942E4B}">
                <a14:imgProps xmlns:a14="http://schemas.microsoft.com/office/drawing/2010/main">
                  <a14:imgLayer r:embed="rId12">
                    <a14:imgEffect>
                      <a14:brightnessContrast bright="10000"/>
                    </a14:imgEffect>
                  </a14:imgLayer>
                </a14:imgProps>
              </a:ext>
              <a:ext uri="{28A0092B-C50C-407E-A947-70E740481C1C}">
                <a14:useLocalDpi xmlns:a14="http://schemas.microsoft.com/office/drawing/2010/main" val="0"/>
              </a:ext>
            </a:extLst>
          </a:blip>
          <a:stretch>
            <a:fillRect/>
          </a:stretch>
        </p:blipFill>
        <p:spPr>
          <a:xfrm>
            <a:off x="2290705" y="1063625"/>
            <a:ext cx="775291" cy="640080"/>
          </a:xfrm>
          <a:prstGeom prst="rect">
            <a:avLst/>
          </a:prstGeom>
        </p:spPr>
      </p:pic>
      <p:sp>
        <p:nvSpPr>
          <p:cNvPr id="9" name="TextBox 8"/>
          <p:cNvSpPr txBox="1"/>
          <p:nvPr/>
        </p:nvSpPr>
        <p:spPr>
          <a:xfrm>
            <a:off x="1973271" y="1828721"/>
            <a:ext cx="1332673" cy="461665"/>
          </a:xfrm>
          <a:prstGeom prst="rect">
            <a:avLst/>
          </a:prstGeom>
          <a:noFill/>
        </p:spPr>
        <p:txBody>
          <a:bodyPr wrap="non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Validate</a:t>
            </a:r>
          </a:p>
        </p:txBody>
      </p:sp>
      <p:sp>
        <p:nvSpPr>
          <p:cNvPr id="10" name="TextBox 9"/>
          <p:cNvSpPr txBox="1"/>
          <p:nvPr/>
        </p:nvSpPr>
        <p:spPr>
          <a:xfrm>
            <a:off x="4031089" y="1794316"/>
            <a:ext cx="939937" cy="461665"/>
          </a:xfrm>
          <a:prstGeom prst="rect">
            <a:avLst/>
          </a:prstGeom>
          <a:noFill/>
        </p:spPr>
        <p:txBody>
          <a:bodyPr wrap="non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Store</a:t>
            </a:r>
          </a:p>
        </p:txBody>
      </p:sp>
      <p:sp>
        <p:nvSpPr>
          <p:cNvPr id="11" name="TextBox 10"/>
          <p:cNvSpPr txBox="1"/>
          <p:nvPr/>
        </p:nvSpPr>
        <p:spPr>
          <a:xfrm>
            <a:off x="5786810" y="1828721"/>
            <a:ext cx="1289392" cy="461665"/>
          </a:xfrm>
          <a:prstGeom prst="rect">
            <a:avLst/>
          </a:prstGeom>
          <a:noFill/>
        </p:spPr>
        <p:txBody>
          <a:bodyPr wrap="non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Process</a:t>
            </a:r>
          </a:p>
        </p:txBody>
      </p:sp>
      <p:sp>
        <p:nvSpPr>
          <p:cNvPr id="12" name="TextBox 11"/>
          <p:cNvSpPr txBox="1"/>
          <p:nvPr/>
        </p:nvSpPr>
        <p:spPr>
          <a:xfrm>
            <a:off x="7640380" y="1794315"/>
            <a:ext cx="1229824" cy="461665"/>
          </a:xfrm>
          <a:prstGeom prst="rect">
            <a:avLst/>
          </a:prstGeom>
          <a:noFill/>
        </p:spPr>
        <p:txBody>
          <a:bodyPr wrap="non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Display</a:t>
            </a:r>
          </a:p>
        </p:txBody>
      </p:sp>
      <p:sp>
        <p:nvSpPr>
          <p:cNvPr id="13" name="TextBox 12"/>
          <p:cNvSpPr txBox="1"/>
          <p:nvPr/>
        </p:nvSpPr>
        <p:spPr>
          <a:xfrm>
            <a:off x="408876" y="1828721"/>
            <a:ext cx="1143262" cy="461665"/>
          </a:xfrm>
          <a:prstGeom prst="rect">
            <a:avLst/>
          </a:prstGeom>
          <a:noFill/>
        </p:spPr>
        <p:txBody>
          <a:bodyPr wrap="non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Accept</a:t>
            </a:r>
          </a:p>
        </p:txBody>
      </p:sp>
    </p:spTree>
    <p:extLst>
      <p:ext uri="{BB962C8B-B14F-4D97-AF65-F5344CB8AC3E}">
        <p14:creationId xmlns:p14="http://schemas.microsoft.com/office/powerpoint/2010/main" val="32862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Accept</a:t>
            </a:r>
          </a:p>
        </p:txBody>
      </p:sp>
      <p:pic>
        <p:nvPicPr>
          <p:cNvPr id="3" name="Picture 2" descr="ua-capability-icons_wht_Acce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081" y="315913"/>
            <a:ext cx="885702" cy="885702"/>
          </a:xfrm>
          <a:prstGeom prst="rect">
            <a:avLst/>
          </a:prstGeom>
        </p:spPr>
      </p:pic>
      <p:sp>
        <p:nvSpPr>
          <p:cNvPr id="2" name="Rectangle 1"/>
          <p:cNvSpPr/>
          <p:nvPr/>
        </p:nvSpPr>
        <p:spPr>
          <a:xfrm>
            <a:off x="366540" y="1999283"/>
            <a:ext cx="3276288" cy="2862322"/>
          </a:xfrm>
          <a:prstGeom prst="rect">
            <a:avLst/>
          </a:prstGeom>
        </p:spPr>
        <p:txBody>
          <a:bodyPr wrap="square">
            <a:spAutoFit/>
          </a:bodyPr>
          <a:lstStyle/>
          <a:p>
            <a:r>
              <a:rPr lang="en-US" sz="2000" dirty="0">
                <a:solidFill>
                  <a:schemeClr val="accent2"/>
                </a:solidFill>
                <a:latin typeface="Open Sans" charset="0"/>
                <a:ea typeface="Open Sans" charset="0"/>
                <a:cs typeface="Open Sans" charset="0"/>
              </a:rPr>
              <a:t>Accepting occurs whenever an email address or a domain name is received as a string of characters from a user interface, from a file, or from an API used by a software application or online service. </a:t>
            </a:r>
          </a:p>
        </p:txBody>
      </p:sp>
      <p:sp>
        <p:nvSpPr>
          <p:cNvPr id="8" name="Rectangle 7"/>
          <p:cNvSpPr/>
          <p:nvPr/>
        </p:nvSpPr>
        <p:spPr>
          <a:xfrm>
            <a:off x="3642828" y="1173114"/>
            <a:ext cx="5158271" cy="2913618"/>
          </a:xfrm>
          <a:prstGeom prst="rect">
            <a:avLst/>
          </a:prstGeom>
        </p:spPr>
        <p:txBody>
          <a:bodyPr wrap="square">
            <a:spAutoFit/>
          </a:bodyPr>
          <a:lstStyle/>
          <a:p>
            <a:pPr lvl="0">
              <a:spcBef>
                <a:spcPts val="1200"/>
              </a:spcBef>
              <a:spcAft>
                <a:spcPts val="800"/>
              </a:spcAft>
              <a:buClr>
                <a:schemeClr val="accent3"/>
              </a:buClr>
              <a:defRPr/>
            </a:pPr>
            <a:r>
              <a:rPr lang="en-US" sz="2400" dirty="0">
                <a:solidFill>
                  <a:schemeClr val="tx2"/>
                </a:solidFill>
                <a:latin typeface="Open Sans"/>
                <a:cs typeface="Open Sans"/>
              </a:rPr>
              <a:t>Key points:</a:t>
            </a:r>
          </a:p>
          <a:p>
            <a:pPr lvl="0">
              <a:spcBef>
                <a:spcPts val="1200"/>
              </a:spcBef>
              <a:spcAft>
                <a:spcPts val="800"/>
              </a:spcAft>
              <a:buClr>
                <a:schemeClr val="accent3"/>
              </a:buClr>
              <a:defRPr/>
            </a:pPr>
            <a:r>
              <a:rPr lang="en-US" dirty="0">
                <a:solidFill>
                  <a:schemeClr val="tx2"/>
                </a:solidFill>
                <a:latin typeface="Open Sans Light"/>
                <a:cs typeface="Open Sans Light"/>
              </a:rPr>
              <a:t>Applications and services allow domain names and email addresses to be: </a:t>
            </a:r>
          </a:p>
          <a:p>
            <a:pPr marL="525780" lvl="1" indent="-34290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Entered into user interfaces, AND/OR </a:t>
            </a:r>
          </a:p>
          <a:p>
            <a:pPr marL="525780" lvl="1" indent="-34290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Received from other applications and services via APIs. </a:t>
            </a:r>
          </a:p>
          <a:p>
            <a:pPr marL="525780" lvl="1" indent="-342900">
              <a:spcAft>
                <a:spcPts val="400"/>
              </a:spcAft>
              <a:buClr>
                <a:schemeClr val="accent3"/>
              </a:buClr>
              <a:buSzPct val="85000"/>
              <a:buFont typeface="Lucida Grande"/>
              <a:buChar char="*"/>
              <a:defRPr/>
            </a:pPr>
            <a:endParaRPr lang="en-US" sz="1600" dirty="0">
              <a:solidFill>
                <a:schemeClr val="tx2"/>
              </a:solidFill>
              <a:latin typeface="Open Sans Light"/>
              <a:cs typeface="Open Sans Light"/>
            </a:endParaRPr>
          </a:p>
        </p:txBody>
      </p:sp>
    </p:spTree>
    <p:extLst>
      <p:ext uri="{BB962C8B-B14F-4D97-AF65-F5344CB8AC3E}">
        <p14:creationId xmlns:p14="http://schemas.microsoft.com/office/powerpoint/2010/main" val="1677048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Validate</a:t>
            </a:r>
          </a:p>
        </p:txBody>
      </p:sp>
      <p:pic>
        <p:nvPicPr>
          <p:cNvPr id="4" name="Picture 3" descr="ua-capability-icons_wht_Valid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772" y="251590"/>
            <a:ext cx="1079710" cy="891410"/>
          </a:xfrm>
          <a:prstGeom prst="rect">
            <a:avLst/>
          </a:prstGeom>
        </p:spPr>
      </p:pic>
      <p:sp>
        <p:nvSpPr>
          <p:cNvPr id="2" name="Rectangle 1"/>
          <p:cNvSpPr/>
          <p:nvPr/>
        </p:nvSpPr>
        <p:spPr>
          <a:xfrm>
            <a:off x="366540" y="2003077"/>
            <a:ext cx="3116263" cy="2554545"/>
          </a:xfrm>
          <a:prstGeom prst="rect">
            <a:avLst/>
          </a:prstGeom>
        </p:spPr>
        <p:txBody>
          <a:bodyPr wrap="square">
            <a:spAutoFit/>
          </a:bodyPr>
          <a:lstStyle/>
          <a:p>
            <a:r>
              <a:rPr lang="en-US" sz="2000" dirty="0">
                <a:solidFill>
                  <a:schemeClr val="accent2"/>
                </a:solidFill>
                <a:latin typeface="Open Sans" charset="0"/>
                <a:ea typeface="Open Sans" charset="0"/>
                <a:cs typeface="Open Sans" charset="0"/>
              </a:rPr>
              <a:t>Validation may occur in many places whenever an email address or a domain name is either received or emitted as a string of characters by an application or online service. </a:t>
            </a:r>
          </a:p>
        </p:txBody>
      </p:sp>
      <p:sp>
        <p:nvSpPr>
          <p:cNvPr id="7" name="Rectangle 6"/>
          <p:cNvSpPr/>
          <p:nvPr/>
        </p:nvSpPr>
        <p:spPr>
          <a:xfrm>
            <a:off x="3642828" y="1009834"/>
            <a:ext cx="5158271" cy="3613812"/>
          </a:xfrm>
          <a:prstGeom prst="rect">
            <a:avLst/>
          </a:prstGeom>
        </p:spPr>
        <p:txBody>
          <a:bodyPr wrap="square">
            <a:noAutofit/>
          </a:bodyPr>
          <a:lstStyle/>
          <a:p>
            <a:pPr lvl="0">
              <a:spcBef>
                <a:spcPts val="1200"/>
              </a:spcBef>
              <a:spcAft>
                <a:spcPts val="800"/>
              </a:spcAft>
              <a:buClr>
                <a:schemeClr val="accent3"/>
              </a:buClr>
              <a:defRPr/>
            </a:pPr>
            <a:r>
              <a:rPr lang="en-US" sz="2400" dirty="0">
                <a:solidFill>
                  <a:srgbClr val="000000"/>
                </a:solidFill>
                <a:latin typeface="Open Sans"/>
                <a:cs typeface="Open Sans"/>
              </a:rPr>
              <a:t>Key Points</a:t>
            </a:r>
          </a:p>
          <a:p>
            <a:pPr marL="525780" lvl="1" indent="-342900">
              <a:spcBef>
                <a:spcPts val="600"/>
              </a:spcBef>
              <a:spcAft>
                <a:spcPts val="600"/>
              </a:spcAft>
              <a:buClr>
                <a:schemeClr val="accent3"/>
              </a:buClr>
              <a:buSzPct val="85000"/>
              <a:buFont typeface="Lucida Grande"/>
              <a:buChar char="*"/>
              <a:defRPr/>
            </a:pPr>
            <a:r>
              <a:rPr lang="en-US" sz="1400" dirty="0">
                <a:solidFill>
                  <a:srgbClr val="000000"/>
                </a:solidFill>
                <a:latin typeface="Open Sans Light"/>
                <a:cs typeface="Open Sans Light"/>
              </a:rPr>
              <a:t>Intended to ensure that the entered information is either valid or at least definitely not invalid </a:t>
            </a:r>
          </a:p>
          <a:p>
            <a:pPr marL="525780" lvl="1" indent="-342900">
              <a:spcBef>
                <a:spcPts val="600"/>
              </a:spcBef>
              <a:spcAft>
                <a:spcPts val="600"/>
              </a:spcAft>
              <a:buClr>
                <a:schemeClr val="accent3"/>
              </a:buClr>
              <a:buSzPct val="85000"/>
              <a:buFont typeface="Lucida Grande"/>
              <a:buChar char="*"/>
              <a:defRPr/>
            </a:pPr>
            <a:r>
              <a:rPr lang="en-US" sz="1400" dirty="0">
                <a:solidFill>
                  <a:srgbClr val="000000"/>
                </a:solidFill>
                <a:latin typeface="Open Sans Light"/>
                <a:cs typeface="Open Sans Light"/>
              </a:rPr>
              <a:t>For domain names and email addresses, many programmers have been using heuristics (for example, checking that a TLD has the “correct” number of characters, or that the characters are from the ASCII character set). These heuristics are no longer applicable because the Internet is changing: </a:t>
            </a:r>
          </a:p>
          <a:p>
            <a:pPr marL="982980" lvl="2" indent="-342900">
              <a:spcAft>
                <a:spcPts val="600"/>
              </a:spcAft>
              <a:buClr>
                <a:schemeClr val="accent3"/>
              </a:buClr>
              <a:buSzPct val="85000"/>
              <a:buFont typeface="Lucida Grande"/>
              <a:buChar char="*"/>
              <a:defRPr/>
            </a:pPr>
            <a:r>
              <a:rPr lang="en-US" sz="1400" dirty="0">
                <a:solidFill>
                  <a:srgbClr val="000000"/>
                </a:solidFill>
                <a:latin typeface="Open Sans Light"/>
                <a:cs typeface="Open Sans Light"/>
              </a:rPr>
              <a:t>Domain names and email addresses can now include Unicode characters (and </a:t>
            </a:r>
            <a:r>
              <a:rPr lang="en-US" sz="1400" dirty="0" err="1">
                <a:solidFill>
                  <a:srgbClr val="000000"/>
                </a:solidFill>
                <a:latin typeface="Open Sans Light"/>
                <a:cs typeface="Open Sans Light"/>
              </a:rPr>
              <a:t>punycode</a:t>
            </a:r>
            <a:r>
              <a:rPr lang="en-US" sz="1400" dirty="0">
                <a:solidFill>
                  <a:srgbClr val="000000"/>
                </a:solidFill>
                <a:latin typeface="Open Sans Light"/>
                <a:cs typeface="Open Sans Light"/>
              </a:rPr>
              <a:t> strings)</a:t>
            </a:r>
          </a:p>
          <a:p>
            <a:pPr marL="982980" lvl="2" indent="-342900">
              <a:spcAft>
                <a:spcPts val="600"/>
              </a:spcAft>
              <a:buClr>
                <a:schemeClr val="accent3"/>
              </a:buClr>
              <a:buSzPct val="85000"/>
              <a:buFont typeface="Lucida Grande"/>
              <a:buChar char="*"/>
              <a:defRPr/>
            </a:pPr>
            <a:r>
              <a:rPr lang="en-US" sz="1400" dirty="0">
                <a:solidFill>
                  <a:srgbClr val="000000"/>
                </a:solidFill>
                <a:latin typeface="Open Sans Light"/>
                <a:cs typeface="Open Sans Light"/>
              </a:rPr>
              <a:t>The list of TLDs is growing, changing, and includes left-to-right scripts</a:t>
            </a:r>
          </a:p>
          <a:p>
            <a:pPr marL="982980" lvl="2" indent="-342900">
              <a:spcAft>
                <a:spcPts val="600"/>
              </a:spcAft>
              <a:buClr>
                <a:schemeClr val="accent3"/>
              </a:buClr>
              <a:buSzPct val="85000"/>
              <a:buFont typeface="Lucida Grande"/>
              <a:buChar char="*"/>
              <a:defRPr/>
            </a:pPr>
            <a:r>
              <a:rPr lang="en-US" sz="1400" dirty="0">
                <a:solidFill>
                  <a:srgbClr val="000000"/>
                </a:solidFill>
                <a:latin typeface="Open Sans Light"/>
                <a:cs typeface="Open Sans Light"/>
              </a:rPr>
              <a:t>A TLD can be up to 63 characters long </a:t>
            </a:r>
          </a:p>
        </p:txBody>
      </p:sp>
    </p:spTree>
    <p:extLst>
      <p:ext uri="{BB962C8B-B14F-4D97-AF65-F5344CB8AC3E}">
        <p14:creationId xmlns:p14="http://schemas.microsoft.com/office/powerpoint/2010/main" val="1408063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Store</a:t>
            </a:r>
          </a:p>
        </p:txBody>
      </p:sp>
      <p:pic>
        <p:nvPicPr>
          <p:cNvPr id="6" name="Picture 5" descr="ua-capability-icons_wht_Sto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502" y="324303"/>
            <a:ext cx="826885" cy="826885"/>
          </a:xfrm>
          <a:prstGeom prst="rect">
            <a:avLst/>
          </a:prstGeom>
        </p:spPr>
      </p:pic>
      <p:sp>
        <p:nvSpPr>
          <p:cNvPr id="2" name="Rectangle 1"/>
          <p:cNvSpPr/>
          <p:nvPr/>
        </p:nvSpPr>
        <p:spPr>
          <a:xfrm>
            <a:off x="366540" y="2011369"/>
            <a:ext cx="3116263" cy="2554545"/>
          </a:xfrm>
          <a:prstGeom prst="rect">
            <a:avLst/>
          </a:prstGeom>
        </p:spPr>
        <p:txBody>
          <a:bodyPr wrap="square">
            <a:spAutoFit/>
          </a:bodyPr>
          <a:lstStyle/>
          <a:p>
            <a:r>
              <a:rPr lang="en-US" sz="2000" dirty="0">
                <a:solidFill>
                  <a:schemeClr val="accent2"/>
                </a:solidFill>
                <a:latin typeface="Open Sans" charset="0"/>
                <a:ea typeface="Open Sans" charset="0"/>
                <a:cs typeface="Open Sans" charset="0"/>
              </a:rPr>
              <a:t>The Storage process occurs whenever an email address or a domain name is stored as a string of characters in a database or file used by a software application or online service. </a:t>
            </a:r>
          </a:p>
        </p:txBody>
      </p:sp>
      <p:sp>
        <p:nvSpPr>
          <p:cNvPr id="8" name="Rectangle 7"/>
          <p:cNvSpPr/>
          <p:nvPr/>
        </p:nvSpPr>
        <p:spPr>
          <a:xfrm>
            <a:off x="3642829" y="1173114"/>
            <a:ext cx="5158272" cy="3580467"/>
          </a:xfrm>
          <a:prstGeom prst="rect">
            <a:avLst/>
          </a:prstGeom>
        </p:spPr>
        <p:txBody>
          <a:bodyPr wrap="square">
            <a:spAutoFit/>
          </a:bodyPr>
          <a:lstStyle/>
          <a:p>
            <a:pPr lvl="0">
              <a:spcBef>
                <a:spcPts val="1200"/>
              </a:spcBef>
              <a:spcAft>
                <a:spcPts val="800"/>
              </a:spcAft>
              <a:buClr>
                <a:schemeClr val="accent3"/>
              </a:buClr>
              <a:defRPr/>
            </a:pPr>
            <a:r>
              <a:rPr lang="en-US" sz="2400" dirty="0">
                <a:solidFill>
                  <a:schemeClr val="tx2"/>
                </a:solidFill>
                <a:latin typeface="Open Sans"/>
                <a:cs typeface="Open Sans"/>
              </a:rPr>
              <a:t>Key Points</a:t>
            </a:r>
          </a:p>
          <a:p>
            <a:pPr marL="525780" lvl="1" indent="-342900">
              <a:spcBef>
                <a:spcPts val="600"/>
              </a:spcBef>
              <a:buClr>
                <a:schemeClr val="accent3"/>
              </a:buClr>
              <a:buSzPct val="85000"/>
              <a:buFont typeface="Lucida Grande"/>
              <a:buChar char="*"/>
              <a:defRPr/>
            </a:pPr>
            <a:r>
              <a:rPr lang="en-US" sz="1600" dirty="0">
                <a:solidFill>
                  <a:schemeClr val="tx2"/>
                </a:solidFill>
                <a:latin typeface="Open Sans Light"/>
                <a:cs typeface="Open Sans Light"/>
              </a:rPr>
              <a:t>Applications and services might require long-term and/or transient storage of domain names and email addresses. Regardless of the lifetime of the data, it must be stored in: </a:t>
            </a:r>
          </a:p>
          <a:p>
            <a:pPr marL="982980" lvl="2" indent="-342900">
              <a:spcBef>
                <a:spcPts val="600"/>
              </a:spcBef>
              <a:buClr>
                <a:schemeClr val="accent3"/>
              </a:buClr>
              <a:buSzPct val="85000"/>
              <a:buFont typeface="Lucida Grande"/>
              <a:buChar char="*"/>
              <a:defRPr/>
            </a:pPr>
            <a:r>
              <a:rPr lang="en-US" sz="1600" dirty="0">
                <a:solidFill>
                  <a:schemeClr val="tx2"/>
                </a:solidFill>
                <a:latin typeface="Open Sans Light"/>
                <a:cs typeface="Open Sans Light"/>
              </a:rPr>
              <a:t>RFC-defined formats, OR </a:t>
            </a:r>
          </a:p>
          <a:p>
            <a:pPr marL="982980" lvl="2" indent="-342900">
              <a:spcBef>
                <a:spcPts val="600"/>
              </a:spcBef>
              <a:buClr>
                <a:schemeClr val="accent3"/>
              </a:buClr>
              <a:buSzPct val="85000"/>
              <a:buFont typeface="Lucida Grande"/>
              <a:buChar char="*"/>
              <a:defRPr/>
            </a:pPr>
            <a:r>
              <a:rPr lang="en-US" sz="1600" dirty="0">
                <a:solidFill>
                  <a:schemeClr val="tx2"/>
                </a:solidFill>
                <a:latin typeface="Open Sans Light"/>
                <a:cs typeface="Open Sans Light"/>
              </a:rPr>
              <a:t>Alternate formats that can be easily translated to and from RFC-defined formats (this is much less desirable)</a:t>
            </a:r>
          </a:p>
          <a:p>
            <a:pPr marL="182880" lvl="1">
              <a:spcBef>
                <a:spcPts val="600"/>
              </a:spcBef>
              <a:buClr>
                <a:schemeClr val="accent3"/>
              </a:buClr>
              <a:buSzPct val="85000"/>
              <a:defRPr/>
            </a:pPr>
            <a:r>
              <a:rPr lang="en-US" sz="1400" dirty="0">
                <a:solidFill>
                  <a:schemeClr val="tx2"/>
                </a:solidFill>
                <a:latin typeface="Open Sans Light"/>
                <a:cs typeface="Open Sans Light"/>
              </a:rPr>
              <a:t>Although RFCs require the use of UTF-8 (see RFC 5890), other formats may be encountered in legacy code. See the “Good Practices” section. </a:t>
            </a:r>
          </a:p>
        </p:txBody>
      </p:sp>
    </p:spTree>
    <p:extLst>
      <p:ext uri="{BB962C8B-B14F-4D97-AF65-F5344CB8AC3E}">
        <p14:creationId xmlns:p14="http://schemas.microsoft.com/office/powerpoint/2010/main" val="2787161713"/>
      </p:ext>
    </p:extLst>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000" dirty="0" smtClean="0">
            <a:latin typeface="Open Sans Light"/>
            <a:cs typeface="Open Sans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20285</TotalTime>
  <Words>3521</Words>
  <Application>Microsoft Office PowerPoint</Application>
  <PresentationFormat>On-screen Show (16:9)</PresentationFormat>
  <Paragraphs>323</Paragraphs>
  <Slides>42</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ＭＳ Ｐゴシック</vt:lpstr>
      <vt:lpstr>Arial</vt:lpstr>
      <vt:lpstr>Calibri</vt:lpstr>
      <vt:lpstr>Lucida Grande</vt:lpstr>
      <vt:lpstr>Mangal</vt:lpstr>
      <vt:lpstr>Open Sans</vt:lpstr>
      <vt:lpstr>Open Sans Light</vt:lpstr>
      <vt:lpstr>Segoe UI</vt:lpstr>
      <vt:lpstr>Times New Roman</vt:lpstr>
      <vt:lpstr>Wingdings</vt:lpstr>
      <vt:lpstr>Office Theme</vt:lpstr>
      <vt:lpstr>Universal Acceptance  हरीश चौधरी  (HARISH CHOWDHARY)                                                                           harish@nixi.in</vt:lpstr>
      <vt:lpstr>Warm-up Exercise</vt:lpstr>
      <vt:lpstr>Warm-up Exercise: Solution</vt:lpstr>
      <vt:lpstr>Prepare to do business and communicate with a global user base</vt:lpstr>
      <vt:lpstr>Goals for Today’s</vt:lpstr>
      <vt:lpstr>Five Criteria of UA</vt:lpstr>
      <vt:lpstr>Accept</vt:lpstr>
      <vt:lpstr>Validate</vt:lpstr>
      <vt:lpstr>Store</vt:lpstr>
      <vt:lpstr>Process</vt:lpstr>
      <vt:lpstr>Display</vt:lpstr>
      <vt:lpstr>Summary</vt:lpstr>
      <vt:lpstr>IDNs &amp; E-mail Address I18N</vt:lpstr>
      <vt:lpstr>What are Internationalized Domain Names</vt:lpstr>
      <vt:lpstr>IDNs : What is Punycode</vt:lpstr>
      <vt:lpstr>Email Address I18N : E-mail Flow</vt:lpstr>
      <vt:lpstr>SMTP: E-mail Message Transmission</vt:lpstr>
      <vt:lpstr>Inference</vt:lpstr>
      <vt:lpstr>Gmail Supports sending and receiving EAI  </vt:lpstr>
      <vt:lpstr>Microsoft Outlook Supports</vt:lpstr>
      <vt:lpstr>Government of Rajasthan Launched मेल.राजस्थान.भारत</vt:lpstr>
      <vt:lpstr>Deployment Experience</vt:lpstr>
      <vt:lpstr>Multilingualism on Internet : Current Trends</vt:lpstr>
      <vt:lpstr>Multilingualism on Internet : Current Trends</vt:lpstr>
      <vt:lpstr>Multilingualism on Internet : Current Trends</vt:lpstr>
      <vt:lpstr>Multilingualism on Internet : Current Trends</vt:lpstr>
      <vt:lpstr>Multilingualism on Internet : Current Trends</vt:lpstr>
      <vt:lpstr>Multilingualism on Internet : Current Trends</vt:lpstr>
      <vt:lpstr>Multilingualism on Internet : Current Trends</vt:lpstr>
      <vt:lpstr>Multilingualism on Internet : Current Trends</vt:lpstr>
      <vt:lpstr>baidu.com (China major search engine) improves the support to IDN.  If you input "大兴智能.网址 "   Chinese Domain Names into baidu.com, you get IDN displayed in result page.  </vt:lpstr>
      <vt:lpstr>PowerPoint Presentation</vt:lpstr>
      <vt:lpstr>PowerPoint Presentation</vt:lpstr>
      <vt:lpstr>PowerPoint Presentation</vt:lpstr>
      <vt:lpstr>Tools &amp; Resources for Developers </vt:lpstr>
      <vt:lpstr>PowerPoint Presentation</vt:lpstr>
      <vt:lpstr>Glossary, partial</vt:lpstr>
      <vt:lpstr>Glossary, partial</vt:lpstr>
      <vt:lpstr>Glossary, partial</vt:lpstr>
      <vt:lpstr>Glossary, partial</vt:lpstr>
      <vt:lpstr>Some Relevant RFCs to Universal Acceptance</vt:lpstr>
      <vt:lpstr>Additional RFCs to Referenced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Davenport</dc:creator>
  <cp:lastModifiedBy>Hackplanet</cp:lastModifiedBy>
  <cp:revision>517</cp:revision>
  <dcterms:created xsi:type="dcterms:W3CDTF">2016-03-09T19:41:20Z</dcterms:created>
  <dcterms:modified xsi:type="dcterms:W3CDTF">2018-10-14T05:30:13Z</dcterms:modified>
</cp:coreProperties>
</file>