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210"/>
  </p:normalViewPr>
  <p:slideViewPr>
    <p:cSldViewPr snapToGrid="0" snapToObjects="1">
      <p:cViewPr varScale="1">
        <p:scale>
          <a:sx n="96" d="100"/>
          <a:sy n="96" d="100"/>
        </p:scale>
        <p:origin x="11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lstStyle>
            <a:lvl1pPr marL="0" marR="0" lvl="0" indent="0" algn="l" rtl="0">
              <a:spcBef>
                <a:spcPts val="400"/>
              </a:spcBef>
              <a:buChar char="●"/>
              <a:defRPr sz="1200" b="0" i="0" u="none" strike="noStrike" cap="none">
                <a:latin typeface="Calibri"/>
                <a:ea typeface="Calibri"/>
                <a:cs typeface="Calibri"/>
                <a:sym typeface="Calibri"/>
              </a:defRPr>
            </a:lvl1pPr>
            <a:lvl2pPr marL="0" marR="0" lvl="1" indent="228600" algn="l" rtl="0">
              <a:spcBef>
                <a:spcPts val="400"/>
              </a:spcBef>
              <a:buChar char="○"/>
              <a:defRPr sz="1200" b="0" i="0" u="none" strike="noStrike" cap="none">
                <a:latin typeface="Calibri"/>
                <a:ea typeface="Calibri"/>
                <a:cs typeface="Calibri"/>
                <a:sym typeface="Calibri"/>
              </a:defRPr>
            </a:lvl2pPr>
            <a:lvl3pPr marL="0" marR="0" lvl="2" indent="457200" algn="l" rtl="0">
              <a:spcBef>
                <a:spcPts val="400"/>
              </a:spcBef>
              <a:buChar char="■"/>
              <a:defRPr sz="1200" b="0" i="0" u="none" strike="noStrike" cap="none">
                <a:latin typeface="Calibri"/>
                <a:ea typeface="Calibri"/>
                <a:cs typeface="Calibri"/>
                <a:sym typeface="Calibri"/>
              </a:defRPr>
            </a:lvl3pPr>
            <a:lvl4pPr marL="0" marR="0" lvl="3" indent="685800" algn="l" rtl="0">
              <a:spcBef>
                <a:spcPts val="400"/>
              </a:spcBef>
              <a:buChar char="●"/>
              <a:defRPr sz="1200" b="0" i="0" u="none" strike="noStrike" cap="none">
                <a:latin typeface="Calibri"/>
                <a:ea typeface="Calibri"/>
                <a:cs typeface="Calibri"/>
                <a:sym typeface="Calibri"/>
              </a:defRPr>
            </a:lvl4pPr>
            <a:lvl5pPr marL="0" marR="0" lvl="4" indent="914400" algn="l" rtl="0">
              <a:spcBef>
                <a:spcPts val="400"/>
              </a:spcBef>
              <a:buChar char="○"/>
              <a:defRPr sz="1200" b="0" i="0" u="none" strike="noStrike" cap="none">
                <a:latin typeface="Calibri"/>
                <a:ea typeface="Calibri"/>
                <a:cs typeface="Calibri"/>
                <a:sym typeface="Calibri"/>
              </a:defRPr>
            </a:lvl5pPr>
            <a:lvl6pPr marL="0" marR="0" lvl="5" indent="1143000" algn="l" rtl="0">
              <a:spcBef>
                <a:spcPts val="400"/>
              </a:spcBef>
              <a:buChar char="■"/>
              <a:defRPr sz="1200" b="0" i="0" u="none" strike="noStrike" cap="none">
                <a:latin typeface="Calibri"/>
                <a:ea typeface="Calibri"/>
                <a:cs typeface="Calibri"/>
                <a:sym typeface="Calibri"/>
              </a:defRPr>
            </a:lvl6pPr>
            <a:lvl7pPr marL="0" marR="0" lvl="6" indent="1371600" algn="l" rtl="0">
              <a:spcBef>
                <a:spcPts val="400"/>
              </a:spcBef>
              <a:buChar char="●"/>
              <a:defRPr sz="1200" b="0" i="0" u="none" strike="noStrike" cap="none">
                <a:latin typeface="Calibri"/>
                <a:ea typeface="Calibri"/>
                <a:cs typeface="Calibri"/>
                <a:sym typeface="Calibri"/>
              </a:defRPr>
            </a:lvl7pPr>
            <a:lvl8pPr marL="0" marR="0" lvl="7" indent="1600200" algn="l" rtl="0">
              <a:spcBef>
                <a:spcPts val="400"/>
              </a:spcBef>
              <a:buChar char="○"/>
              <a:defRPr sz="1200" b="0" i="0" u="none" strike="noStrike" cap="none">
                <a:latin typeface="Calibri"/>
                <a:ea typeface="Calibri"/>
                <a:cs typeface="Calibri"/>
                <a:sym typeface="Calibri"/>
              </a:defRPr>
            </a:lvl8pPr>
            <a:lvl9pPr marL="0" marR="0" lvl="8" indent="1828800" algn="l" rtl="0">
              <a:spcBef>
                <a:spcPts val="400"/>
              </a:spcBef>
              <a:buChar char="■"/>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ternetsociety.org/what-we-do/policy" TargetMode="External"/><Relationship Id="rId4" Type="http://schemas.openxmlformats.org/officeDocument/2006/relationships/hyperlink" Target="http://www.internetsociety.org/what-we-do/grants-awards" TargetMode="External"/><Relationship Id="rId5" Type="http://schemas.openxmlformats.org/officeDocument/2006/relationships/hyperlink" Target="http://www.internetsociety.org/development" TargetMode="External"/><Relationship Id="rId6" Type="http://schemas.openxmlformats.org/officeDocument/2006/relationships/hyperlink" Target="http://www.internetsociety.org/what-we-do/technology-matters/privacy-identity" TargetMode="External"/><Relationship Id="rId7" Type="http://schemas.openxmlformats.org/officeDocument/2006/relationships/hyperlink" Target="http://www.internetsociety.org/who-we-are/chapter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 name="Shape 210"/>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38100" algn="l" rtl="0">
              <a:spcBef>
                <a:spcPts val="0"/>
              </a:spcBef>
              <a:spcAft>
                <a:spcPts val="0"/>
              </a:spcAft>
              <a:buSzPct val="25000"/>
              <a:buNone/>
            </a:pPr>
            <a:r>
              <a:rPr lang="en-US" sz="1200" b="0" i="0" u="none" strike="noStrike" cap="none" dirty="0">
                <a:latin typeface="Arial"/>
                <a:ea typeface="Arial"/>
                <a:cs typeface="Arial"/>
                <a:sym typeface="Arial"/>
              </a:rPr>
              <a:t>Chapters help the Internet Society addresses the specific needs of Internet users in communities worldwide. </a:t>
            </a:r>
          </a:p>
          <a:p>
            <a:pPr marL="0" marR="0" lvl="0" indent="3810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Whether people are connected by geography or a common interest (such as special needs for differently-abled individuals) through activities that </a:t>
            </a:r>
            <a:r>
              <a:rPr lang="en-US" sz="1200" b="0" i="0" u="none" strike="noStrike" cap="none" dirty="0" smtClean="0">
                <a:latin typeface="Arial"/>
                <a:ea typeface="Arial"/>
                <a:cs typeface="Arial"/>
                <a:sym typeface="Arial"/>
              </a:rPr>
              <a:t>promote:</a:t>
            </a:r>
            <a:endParaRPr lang="en-US" sz="1200" b="0" i="0" u="none" strike="noStrike" cap="none" dirty="0">
              <a:latin typeface="Arial"/>
              <a:ea typeface="Arial"/>
              <a:cs typeface="Arial"/>
              <a:sym typeface="Arial"/>
            </a:endParaRP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 </a:t>
            </a: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 Capacity building</a:t>
            </a: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 Education and training</a:t>
            </a: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 Participation in public policy and debates</a:t>
            </a:r>
          </a:p>
          <a:p>
            <a:pPr marL="0" marR="0" lvl="0" indent="3810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38100" algn="l" rtl="0">
              <a:spcBef>
                <a:spcPts val="400"/>
              </a:spcBef>
              <a:spcAft>
                <a:spcPts val="0"/>
              </a:spcAft>
              <a:buSzPct val="25000"/>
              <a:buNone/>
            </a:pPr>
            <a:r>
              <a:rPr lang="en-US" sz="1200" b="0" i="0" u="none" strike="noStrike" cap="none" dirty="0">
                <a:latin typeface="Arial"/>
                <a:ea typeface="Arial"/>
                <a:cs typeface="Arial"/>
                <a:sym typeface="Arial"/>
              </a:rPr>
              <a:t>The influence of Chapters within their communities is deeply felt. The Internet Society provides opportunities and resources to empower Chapter leaders and energize their members and volunteers. These relationships illustrate the highly collaborative nature of the Internet Society’s work, both internationally and on a local level.</a:t>
            </a:r>
          </a:p>
          <a:p>
            <a:pPr marL="0" marR="0" lvl="0" indent="3810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38100" algn="l" rtl="0">
              <a:spcBef>
                <a:spcPts val="400"/>
              </a:spcBef>
              <a:spcAft>
                <a:spcPts val="0"/>
              </a:spcAft>
              <a:buSzPct val="25000"/>
              <a:buNone/>
            </a:pPr>
            <a:endParaRPr sz="1200" b="0" i="0" u="none" strike="noStrike" cap="none" dirty="0">
              <a:latin typeface="Calibri"/>
              <a:ea typeface="Calibri"/>
              <a:cs typeface="Calibri"/>
              <a:sym typeface="Calibri"/>
            </a:endParaRPr>
          </a:p>
          <a:p>
            <a:pPr marL="39686" marR="0" lvl="0" indent="-39686" algn="l" rtl="0">
              <a:lnSpc>
                <a:spcPct val="90000"/>
              </a:lnSpc>
              <a:spcBef>
                <a:spcPts val="1200"/>
              </a:spcBef>
              <a:spcAft>
                <a:spcPts val="0"/>
              </a:spcAft>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International bodies and assemblies</a:t>
            </a:r>
            <a:r>
              <a:rPr lang="en-US" sz="1200" b="0" i="0" u="none" strike="noStrike" cap="none" dirty="0">
                <a:solidFill>
                  <a:srgbClr val="8064A2"/>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driving better laws and policies to help ensure the global health of the Internet.</a:t>
            </a:r>
          </a:p>
          <a:p>
            <a:pPr marL="39686" marR="0" lvl="0" indent="-39686" algn="l" rtl="0">
              <a:lnSpc>
                <a:spcPct val="90000"/>
              </a:lnSpc>
              <a:spcBef>
                <a:spcPts val="1200"/>
              </a:spcBef>
              <a:spcAft>
                <a:spcPts val="0"/>
              </a:spcAft>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Local people </a:t>
            </a:r>
            <a:r>
              <a:rPr lang="en-US" sz="1200" b="0" i="0" u="none" strike="noStrike" cap="none" dirty="0">
                <a:solidFill>
                  <a:srgbClr val="000000"/>
                </a:solidFill>
                <a:latin typeface="Arial"/>
                <a:ea typeface="Arial"/>
                <a:cs typeface="Arial"/>
                <a:sym typeface="Arial"/>
              </a:rPr>
              <a:t>who are developing the Internet to serve the unique needs of their friends, family, and communities.</a:t>
            </a:r>
          </a:p>
          <a:p>
            <a:pPr marL="39686" marR="0" lvl="0" indent="-39686" algn="l" rtl="0">
              <a:lnSpc>
                <a:spcPct val="90000"/>
              </a:lnSpc>
              <a:spcBef>
                <a:spcPts val="1200"/>
              </a:spcBef>
              <a:spcAft>
                <a:spcPts val="0"/>
              </a:spcAft>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Non-governmental organizations </a:t>
            </a:r>
            <a:r>
              <a:rPr lang="en-US" sz="1200" b="0" i="0" u="none" strike="noStrike" cap="none" dirty="0">
                <a:solidFill>
                  <a:srgbClr val="000000"/>
                </a:solidFill>
                <a:latin typeface="Arial"/>
                <a:ea typeface="Arial"/>
                <a:cs typeface="Arial"/>
                <a:sym typeface="Arial"/>
              </a:rPr>
              <a:t>help deliver projects on-the-ground or work with us in coordinating efforts around the world.</a:t>
            </a:r>
          </a:p>
          <a:p>
            <a:pPr marL="39686" marR="0" lvl="0" indent="-39686" algn="l" rtl="0">
              <a:lnSpc>
                <a:spcPct val="90000"/>
              </a:lnSpc>
              <a:spcBef>
                <a:spcPts val="1200"/>
              </a:spcBef>
              <a:spcAft>
                <a:spcPts val="0"/>
              </a:spcAft>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Technical experts and engineers </a:t>
            </a:r>
            <a:r>
              <a:rPr lang="en-US" sz="1200" b="0" i="0" u="none" strike="noStrike" cap="none" dirty="0">
                <a:solidFill>
                  <a:srgbClr val="000000"/>
                </a:solidFill>
                <a:latin typeface="Arial"/>
                <a:ea typeface="Arial"/>
                <a:cs typeface="Arial"/>
                <a:sym typeface="Arial"/>
              </a:rPr>
              <a:t>share ideas and information about cutting-edge advances in the science and applications.</a:t>
            </a:r>
          </a:p>
          <a:p>
            <a:pPr marL="39686" marR="0" lvl="0" indent="-39686" algn="l" rtl="0">
              <a:lnSpc>
                <a:spcPct val="90000"/>
              </a:lnSpc>
              <a:spcBef>
                <a:spcPts val="1200"/>
              </a:spcBef>
              <a:spcAft>
                <a:spcPts val="0"/>
              </a:spcAft>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University and academic institutions </a:t>
            </a:r>
            <a:r>
              <a:rPr lang="en-US" sz="1200" b="0" i="0" u="none" strike="noStrike" cap="none" dirty="0">
                <a:solidFill>
                  <a:srgbClr val="000000"/>
                </a:solidFill>
                <a:latin typeface="Arial"/>
                <a:ea typeface="Arial"/>
                <a:cs typeface="Arial"/>
                <a:sym typeface="Arial"/>
              </a:rPr>
              <a:t>ensure we continue to support cutting edge research.</a:t>
            </a:r>
          </a:p>
          <a:p>
            <a:pPr marL="39686" marR="0" lvl="0" indent="-39686" algn="l" rtl="0">
              <a:lnSpc>
                <a:spcPct val="90000"/>
              </a:lnSpc>
              <a:spcBef>
                <a:spcPts val="1200"/>
              </a:spcBef>
              <a:buClr>
                <a:srgbClr val="8064A2"/>
              </a:buClr>
              <a:buSzPct val="100000"/>
              <a:buFont typeface="Arial"/>
              <a:buChar char="•"/>
            </a:pPr>
            <a:r>
              <a:rPr lang="en-US" sz="1200" b="1" i="0" u="none" strike="noStrike" cap="none" dirty="0">
                <a:solidFill>
                  <a:srgbClr val="8064A2"/>
                </a:solidFill>
                <a:latin typeface="Arial"/>
                <a:ea typeface="Arial"/>
                <a:cs typeface="Arial"/>
                <a:sym typeface="Arial"/>
              </a:rPr>
              <a:t>Local and global businesses </a:t>
            </a:r>
            <a:r>
              <a:rPr lang="en-US" sz="1200" b="0" i="0" u="none" strike="noStrike" cap="none" dirty="0">
                <a:solidFill>
                  <a:srgbClr val="000000"/>
                </a:solidFill>
                <a:latin typeface="Arial"/>
                <a:ea typeface="Arial"/>
                <a:cs typeface="Arial"/>
                <a:sym typeface="Arial"/>
              </a:rPr>
              <a:t>help make sure technology is developed in a way that can be adapted and used by anyone, anywhere.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en-US"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latin typeface="Arial"/>
                <a:ea typeface="Arial"/>
                <a:cs typeface="Arial"/>
                <a:sym typeface="Arial"/>
              </a:rPr>
              <a:t>The Internet Society works globally, across the broad range of policy, technology, and development, which allows it to bring unique perspectives and insight about how to address some of the significant issues facing the Internet today.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latin typeface="Calibri"/>
                <a:ea typeface="Calibri"/>
                <a:cs typeface="Calibri"/>
                <a:sym typeface="Calibri"/>
              </a:rPr>
              <a:t>The Internet Society was founded by some of the Internet's earliest pioneers to help drive the Internet's development around the world. It is also the organizational home of the Internet Engineering Task Force (IETF). Working through a global community of chapters and members bound by a common purpose, the Internet Society coordinates across a broad range of different groups to promote the technologies that keep the Internet safe and secure, advocate for policies that enable universal access and champion an open </a:t>
            </a:r>
            <a:r>
              <a:rPr lang="en-US" sz="1200" b="0" i="0" u="none" strike="noStrike" cap="none" dirty="0" smtClean="0">
                <a:latin typeface="Calibri"/>
                <a:ea typeface="Calibri"/>
                <a:cs typeface="Calibri"/>
                <a:sym typeface="Calibri"/>
              </a:rPr>
              <a:t>Internet. </a:t>
            </a:r>
            <a:r>
              <a:rPr lang="en-US" sz="1200" b="0" i="0" u="none" strike="noStrike" cap="none" dirty="0">
                <a:latin typeface="Calibri"/>
                <a:ea typeface="Calibri"/>
                <a:cs typeface="Calibri"/>
                <a:sym typeface="Calibri"/>
              </a:rPr>
              <a:t>The Internet Society believes that an Internet of opportunity should be available to everyone, everywhere and it is the Internet Society's mission to make that vision a reality.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400" b="0" i="0" u="sng" strike="noStrike" cap="none">
                <a:latin typeface="Calibri"/>
                <a:ea typeface="Calibri"/>
                <a:cs typeface="Calibri"/>
                <a:sym typeface="Calibri"/>
              </a:rPr>
              <a:t>Introduction</a:t>
            </a:r>
          </a:p>
          <a:p>
            <a:pPr marL="342900" marR="0" lvl="0" indent="-342900" algn="l" rtl="0">
              <a:spcBef>
                <a:spcPts val="400"/>
              </a:spcBef>
              <a:spcAft>
                <a:spcPts val="0"/>
              </a:spcAft>
              <a:buSzPct val="100000"/>
              <a:buFont typeface="Arial"/>
              <a:buNone/>
            </a:pPr>
            <a:endParaRPr sz="1200" b="0" i="0" u="none" strike="noStrike" cap="none">
              <a:latin typeface="Calibri"/>
              <a:ea typeface="Calibri"/>
              <a:cs typeface="Calibri"/>
              <a:sym typeface="Calibri"/>
            </a:endParaRPr>
          </a:p>
          <a:p>
            <a:pPr marL="342900" marR="0" lvl="0" indent="-342900" algn="l" rtl="0">
              <a:lnSpc>
                <a:spcPct val="125000"/>
              </a:lnSpc>
              <a:spcBef>
                <a:spcPts val="400"/>
              </a:spcBef>
              <a:spcAft>
                <a:spcPts val="0"/>
              </a:spcAft>
              <a:buSzPct val="100000"/>
              <a:buFont typeface="Arial"/>
              <a:buChar char="•"/>
            </a:pPr>
            <a:r>
              <a:rPr lang="en-US" sz="1200" b="0" i="0" u="none" strike="noStrike" cap="none">
                <a:latin typeface="Calibri"/>
                <a:ea typeface="Calibri"/>
                <a:cs typeface="Calibri"/>
                <a:sym typeface="Calibri"/>
              </a:rPr>
              <a:t>There is no one multistakeholder model. It is a way of doing things. </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The multistakeholder approach is a set of tools or practices that all share one basis: </a:t>
            </a:r>
            <a:r>
              <a:rPr lang="en-US" sz="1200" b="1" i="1" u="none" strike="noStrike" cap="none">
                <a:latin typeface="Calibri"/>
                <a:ea typeface="Calibri"/>
                <a:cs typeface="Calibri"/>
                <a:sym typeface="Calibri"/>
              </a:rPr>
              <a:t>‘Individuals and organizations from different realms participating alongside each other to share ideas or develop consensus policy’.</a:t>
            </a:r>
          </a:p>
          <a:p>
            <a:pPr marL="342900" marR="0" lvl="0" indent="-342900" algn="l" rtl="0">
              <a:spcBef>
                <a:spcPts val="400"/>
              </a:spcBef>
              <a:spcAft>
                <a:spcPts val="0"/>
              </a:spcAft>
              <a:buSzPct val="100000"/>
              <a:buFont typeface="Arial"/>
              <a:buChar char="•"/>
            </a:pPr>
            <a:r>
              <a:rPr lang="en-US" sz="2400" b="0" i="0" u="none" strike="noStrike" cap="none">
                <a:latin typeface="Calibri"/>
                <a:ea typeface="Calibri"/>
                <a:cs typeface="Calibri"/>
                <a:sym typeface="Calibri"/>
              </a:rPr>
              <a:t>The multistakeholder approach brings stakeholders together to solve common problems or to achieve goals. </a:t>
            </a:r>
          </a:p>
          <a:p>
            <a:pPr marL="342900" marR="0" lvl="0" indent="-342900" algn="l" rtl="0">
              <a:spcBef>
                <a:spcPts val="400"/>
              </a:spcBef>
              <a:spcAft>
                <a:spcPts val="0"/>
              </a:spcAft>
              <a:buSzPct val="100000"/>
              <a:buFont typeface="Arial"/>
              <a:buChar char="•"/>
            </a:pPr>
            <a:r>
              <a:rPr lang="en-US" sz="2400" b="0" i="0" u="none" strike="noStrike" cap="none">
                <a:latin typeface="Calibri"/>
                <a:ea typeface="Calibri"/>
                <a:cs typeface="Calibri"/>
                <a:sym typeface="Calibri"/>
              </a:rPr>
              <a:t>It favors cooperation and collaboration, because we get better answers to questions when many voices can take part in the discussion.</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Multistakeholder decision-making is </a:t>
            </a:r>
            <a:r>
              <a:rPr lang="en-US" sz="1200" b="1" i="0" u="none" strike="noStrike" cap="none">
                <a:latin typeface="Calibri"/>
                <a:ea typeface="Calibri"/>
                <a:cs typeface="Calibri"/>
                <a:sym typeface="Calibri"/>
              </a:rPr>
              <a:t>accountable, sustainable, and effective</a:t>
            </a:r>
            <a:r>
              <a:rPr lang="en-US" sz="1200" b="0" i="0" u="none" strike="noStrike" cap="none">
                <a:latin typeface="Calibri"/>
                <a:ea typeface="Calibri"/>
                <a:cs typeface="Calibri"/>
                <a:sym typeface="Calibri"/>
              </a:rPr>
              <a:t>. </a:t>
            </a:r>
          </a:p>
          <a:p>
            <a:pPr marL="342900" marR="0" lvl="0" indent="-342900" algn="l" rtl="0">
              <a:spcBef>
                <a:spcPts val="400"/>
              </a:spcBef>
              <a:buSzPct val="100000"/>
              <a:buFont typeface="Arial"/>
              <a:buChar char="•"/>
            </a:pPr>
            <a:r>
              <a:rPr lang="en-US" sz="1200" b="0" i="0" u="none" strike="noStrike" cap="none">
                <a:latin typeface="Calibri"/>
                <a:ea typeface="Calibri"/>
                <a:cs typeface="Calibri"/>
                <a:sym typeface="Calibri"/>
              </a:rPr>
              <a:t>The better the inputs and the more inclusive the process, the better the outputs and their implementation.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5" name="Shape 355"/>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2400" b="0" i="0" u="sng" strike="noStrike" cap="none">
                <a:latin typeface="Calibri"/>
                <a:ea typeface="Calibri"/>
                <a:cs typeface="Calibri"/>
                <a:sym typeface="Calibri"/>
              </a:rPr>
              <a:t>Shared goals and methods:</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The Internet is open, distributed, interconnected, and transnational.</a:t>
            </a: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The key Internet principles which make the Internet a global platform for innovation and economic growth are: </a:t>
            </a:r>
            <a:br>
              <a:rPr lang="en-US" sz="2400" b="0" i="0" u="none" strike="noStrike" cap="none">
                <a:latin typeface="Calibri"/>
                <a:ea typeface="Calibri"/>
                <a:cs typeface="Calibri"/>
                <a:sym typeface="Calibri"/>
              </a:rPr>
            </a:br>
            <a:r>
              <a:rPr lang="en-US" sz="2400" b="0" i="0" u="none" strike="noStrike" cap="none">
                <a:latin typeface="Calibri"/>
                <a:ea typeface="Calibri"/>
                <a:cs typeface="Calibri"/>
                <a:sym typeface="Calibri"/>
              </a:rPr>
              <a:t>participatory bottom-up processes, prioritizing the stability and integrity of systems, and maintaining the open nature of the underlying technologies.</a:t>
            </a: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The Internet’s multistakeholder approach has come to be accepted as the optimal way to make policy decisions for a globally distributed network.</a:t>
            </a: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In this governance framework, issues must be addressed by all relevant stakeholders in a spirit of collaboration and shared responsibility.</a:t>
            </a: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The harder and more interconnected the problem, the more multistakeholder the path to the solution needs to be.</a:t>
            </a:r>
          </a:p>
          <a:p>
            <a:pPr marL="342900" marR="0" lvl="0" indent="-342900" algn="l" rtl="0">
              <a:lnSpc>
                <a:spcPct val="125000"/>
              </a:lnSpc>
              <a:spcBef>
                <a:spcPts val="800"/>
              </a:spcBef>
              <a:spcAft>
                <a:spcPts val="0"/>
              </a:spcAft>
              <a:buSzPct val="100000"/>
              <a:buFont typeface="Arial"/>
              <a:buChar char="•"/>
            </a:pPr>
            <a:r>
              <a:rPr lang="en-US" sz="2400" b="0" i="0" u="none" strike="noStrike" cap="none">
                <a:latin typeface="Calibri"/>
                <a:ea typeface="Calibri"/>
                <a:cs typeface="Calibri"/>
                <a:sym typeface="Calibri"/>
              </a:rPr>
              <a:t>Experience has shown that shared goals are important to success, and focused goals help build consensus.</a:t>
            </a:r>
          </a:p>
          <a:p>
            <a:pPr marL="342900" marR="0" lvl="0" indent="-342900" algn="l" rtl="0">
              <a:lnSpc>
                <a:spcPct val="125000"/>
              </a:lnSpc>
              <a:spcBef>
                <a:spcPts val="800"/>
              </a:spcBef>
              <a:buSzPct val="100000"/>
              <a:buFont typeface="Arial"/>
              <a:buChar char="•"/>
            </a:pPr>
            <a:r>
              <a:rPr lang="en-US" sz="2400" b="0" i="0" u="none" strike="noStrike" cap="none">
                <a:latin typeface="Calibri"/>
                <a:ea typeface="Calibri"/>
                <a:cs typeface="Calibri"/>
                <a:sym typeface="Calibri"/>
              </a:rPr>
              <a:t>Respect each other’s perspectives and time, and build on existing structures and relationships.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1" name="Shape 361"/>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sng" strike="noStrike" cap="none" dirty="0">
                <a:latin typeface="Calibri"/>
                <a:ea typeface="Calibri"/>
                <a:cs typeface="Calibri"/>
                <a:sym typeface="Calibri"/>
              </a:rPr>
              <a:t>When is the </a:t>
            </a:r>
            <a:r>
              <a:rPr lang="en-US" sz="1200" b="0" i="0" u="sng" strike="noStrike" cap="none" dirty="0" err="1">
                <a:latin typeface="Calibri"/>
                <a:ea typeface="Calibri"/>
                <a:cs typeface="Calibri"/>
                <a:sym typeface="Calibri"/>
              </a:rPr>
              <a:t>multistakeholder</a:t>
            </a:r>
            <a:r>
              <a:rPr lang="en-US" sz="1200" b="0" i="0" u="sng" strike="noStrike" cap="none" dirty="0">
                <a:latin typeface="Calibri"/>
                <a:ea typeface="Calibri"/>
                <a:cs typeface="Calibri"/>
                <a:sym typeface="Calibri"/>
              </a:rPr>
              <a:t> approach useful?</a:t>
            </a:r>
          </a:p>
          <a:p>
            <a:pPr marL="0" marR="0" lvl="0" indent="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0" algn="l" rtl="0">
              <a:spcBef>
                <a:spcPts val="800"/>
              </a:spcBef>
              <a:spcAft>
                <a:spcPts val="0"/>
              </a:spcAft>
              <a:buSzPct val="25000"/>
              <a:buNone/>
            </a:pPr>
            <a:r>
              <a:rPr lang="en-US" sz="2400" b="0" i="0" u="none" strike="noStrike" cap="none" dirty="0">
                <a:solidFill>
                  <a:srgbClr val="E7E6E6"/>
                </a:solidFill>
                <a:latin typeface="Arial"/>
                <a:ea typeface="Arial"/>
                <a:cs typeface="Arial"/>
                <a:sym typeface="Arial"/>
              </a:rPr>
              <a:t>The </a:t>
            </a:r>
            <a:r>
              <a:rPr lang="en-US" sz="2400" b="0" i="0" u="none" strike="noStrike" cap="none" dirty="0" err="1">
                <a:solidFill>
                  <a:srgbClr val="E7E6E6"/>
                </a:solidFill>
                <a:latin typeface="Arial"/>
                <a:ea typeface="Arial"/>
                <a:cs typeface="Arial"/>
                <a:sym typeface="Arial"/>
              </a:rPr>
              <a:t>multistakeholder</a:t>
            </a:r>
            <a:r>
              <a:rPr lang="en-US" sz="2400" b="0" i="0" u="none" strike="noStrike" cap="none" dirty="0">
                <a:solidFill>
                  <a:srgbClr val="E7E6E6"/>
                </a:solidFill>
                <a:latin typeface="Arial"/>
                <a:ea typeface="Arial"/>
                <a:cs typeface="Arial"/>
                <a:sym typeface="Arial"/>
              </a:rPr>
              <a:t> approach is </a:t>
            </a:r>
            <a:r>
              <a:rPr lang="en-US" sz="2400" b="1" i="0" u="none" strike="noStrike" cap="none" dirty="0">
                <a:solidFill>
                  <a:srgbClr val="E7E6E6"/>
                </a:solidFill>
                <a:latin typeface="Arial"/>
                <a:ea typeface="Arial"/>
                <a:cs typeface="Arial"/>
                <a:sym typeface="Arial"/>
              </a:rPr>
              <a:t>useful, robust, and </a:t>
            </a:r>
            <a:r>
              <a:rPr lang="en-US" sz="2400" b="1" i="0" u="none" strike="noStrike" cap="none" dirty="0" err="1">
                <a:solidFill>
                  <a:srgbClr val="E7E6E6"/>
                </a:solidFill>
                <a:latin typeface="Arial"/>
                <a:ea typeface="Arial"/>
                <a:cs typeface="Arial"/>
                <a:sym typeface="Arial"/>
              </a:rPr>
              <a:t>adapable</a:t>
            </a:r>
            <a:r>
              <a:rPr lang="en-US" sz="2400" b="0" i="0" u="none" strike="noStrike" cap="none" dirty="0">
                <a:solidFill>
                  <a:srgbClr val="E7E6E6"/>
                </a:solidFill>
                <a:latin typeface="Arial"/>
                <a:ea typeface="Arial"/>
                <a:cs typeface="Arial"/>
                <a:sym typeface="Arial"/>
              </a:rPr>
              <a:t>:</a:t>
            </a:r>
          </a:p>
          <a:p>
            <a:pPr marL="0" marR="0" lvl="0" indent="0" algn="l" rtl="0">
              <a:spcBef>
                <a:spcPts val="400"/>
              </a:spcBef>
              <a:spcAft>
                <a:spcPts val="0"/>
              </a:spcAft>
              <a:buSzPct val="25000"/>
              <a:buNone/>
            </a:pPr>
            <a:endParaRPr sz="1200" b="0" i="0" u="none" strike="noStrike" cap="none" dirty="0">
              <a:latin typeface="Calibri"/>
              <a:ea typeface="Calibri"/>
              <a:cs typeface="Calibri"/>
              <a:sym typeface="Calibri"/>
            </a:endParaRPr>
          </a:p>
          <a:p>
            <a:pPr marL="342900" marR="0" lvl="0" indent="-342900" algn="l" rtl="0">
              <a:spcBef>
                <a:spcPts val="800"/>
              </a:spcBef>
              <a:spcAft>
                <a:spcPts val="0"/>
              </a:spcAft>
              <a:buClr>
                <a:srgbClr val="E7E6E6"/>
              </a:buClr>
              <a:buSzPct val="100000"/>
              <a:buFont typeface="Arial"/>
              <a:buChar char="•"/>
            </a:pPr>
            <a:r>
              <a:rPr lang="en-US" sz="2400" b="0" i="0" u="none" strike="noStrike" cap="none" dirty="0">
                <a:solidFill>
                  <a:srgbClr val="E7E6E6"/>
                </a:solidFill>
                <a:latin typeface="Arial"/>
                <a:ea typeface="Arial"/>
                <a:cs typeface="Arial"/>
                <a:sym typeface="Arial"/>
              </a:rPr>
              <a:t>when decisions impact a wide and distributed range of people and interests,</a:t>
            </a:r>
          </a:p>
          <a:p>
            <a:pPr marL="342900" marR="0" lvl="0" indent="-342900" algn="l" rtl="0">
              <a:spcBef>
                <a:spcPts val="800"/>
              </a:spcBef>
              <a:spcAft>
                <a:spcPts val="0"/>
              </a:spcAft>
              <a:buClr>
                <a:srgbClr val="E7E6E6"/>
              </a:buClr>
              <a:buSzPct val="100000"/>
              <a:buFont typeface="Arial"/>
              <a:buChar char="•"/>
            </a:pPr>
            <a:r>
              <a:rPr lang="en-US" sz="2400" b="0" i="0" u="none" strike="noStrike" cap="none" dirty="0">
                <a:solidFill>
                  <a:srgbClr val="E7E6E6"/>
                </a:solidFill>
                <a:latin typeface="Arial"/>
                <a:ea typeface="Arial"/>
                <a:cs typeface="Arial"/>
                <a:sym typeface="Arial"/>
              </a:rPr>
              <a:t>where there are overlapping rights and responsibilities across sectors and borders,</a:t>
            </a:r>
          </a:p>
          <a:p>
            <a:pPr marL="342900" marR="0" lvl="0" indent="-342900" algn="l" rtl="0">
              <a:spcBef>
                <a:spcPts val="800"/>
              </a:spcBef>
              <a:spcAft>
                <a:spcPts val="0"/>
              </a:spcAft>
              <a:buClr>
                <a:srgbClr val="E7E6E6"/>
              </a:buClr>
              <a:buSzPct val="100000"/>
              <a:buFont typeface="Arial"/>
              <a:buChar char="•"/>
            </a:pPr>
            <a:r>
              <a:rPr lang="en-US" sz="2400" b="0" i="0" u="none" strike="noStrike" cap="none" dirty="0">
                <a:solidFill>
                  <a:srgbClr val="E7E6E6"/>
                </a:solidFill>
                <a:latin typeface="Arial"/>
                <a:ea typeface="Arial"/>
                <a:cs typeface="Arial"/>
                <a:sym typeface="Arial"/>
              </a:rPr>
              <a:t>if different forms of expertise are needed, such as technical expertise, and/or</a:t>
            </a:r>
          </a:p>
          <a:p>
            <a:pPr marL="342900" marR="0" lvl="0" indent="-342900" algn="l" rtl="0">
              <a:spcBef>
                <a:spcPts val="800"/>
              </a:spcBef>
              <a:buClr>
                <a:srgbClr val="E7E6E6"/>
              </a:buClr>
              <a:buSzPct val="100000"/>
              <a:buFont typeface="Arial"/>
              <a:buChar char="•"/>
            </a:pPr>
            <a:r>
              <a:rPr lang="en-US" sz="2400" b="0" i="0" u="none" strike="noStrike" cap="none" dirty="0">
                <a:solidFill>
                  <a:srgbClr val="E7E6E6"/>
                </a:solidFill>
                <a:latin typeface="Arial"/>
                <a:ea typeface="Arial"/>
                <a:cs typeface="Arial"/>
                <a:sym typeface="Arial"/>
              </a:rPr>
              <a:t>where legitimacy and acceptance of decisions directly impacts the implementation.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7" name="Shape 36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25000"/>
              </a:lnSpc>
              <a:spcBef>
                <a:spcPts val="0"/>
              </a:spcBef>
              <a:spcAft>
                <a:spcPts val="0"/>
              </a:spcAft>
              <a:buSzPct val="25000"/>
              <a:buNone/>
            </a:pPr>
            <a:r>
              <a:rPr lang="en-US" sz="1200" b="0" i="0" u="sng" strike="noStrike" cap="none" dirty="0">
                <a:latin typeface="Calibri"/>
                <a:ea typeface="Calibri"/>
                <a:cs typeface="Calibri"/>
                <a:sym typeface="Calibri"/>
              </a:rPr>
              <a:t>The Internet’s governance landscape</a:t>
            </a:r>
          </a:p>
          <a:p>
            <a:pPr marL="0" marR="0" lvl="0" indent="0" algn="l" rtl="0">
              <a:lnSpc>
                <a:spcPct val="125000"/>
              </a:lnSpc>
              <a:spcBef>
                <a:spcPts val="400"/>
              </a:spcBef>
              <a:spcAft>
                <a:spcPts val="0"/>
              </a:spcAft>
              <a:buSzPct val="25000"/>
              <a:buNone/>
            </a:pPr>
            <a:endParaRPr sz="1200" b="0" i="0" u="none" strike="noStrike" cap="none" dirty="0">
              <a:latin typeface="Calibri"/>
              <a:ea typeface="Calibri"/>
              <a:cs typeface="Calibri"/>
              <a:sym typeface="Calibri"/>
            </a:endParaRP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This diagram shows the organizations and communities that have organically evolved to guide the operation and development of the technologies and infrastructure that comprise the global Internet. </a:t>
            </a: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These organizations share common values and a shared commitment to the open development of the Internet. </a:t>
            </a: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The </a:t>
            </a:r>
            <a:r>
              <a:rPr lang="en-US" sz="1200" b="0" i="0" u="none" strike="noStrike" cap="none" dirty="0" err="1">
                <a:latin typeface="Calibri"/>
                <a:ea typeface="Calibri"/>
                <a:cs typeface="Calibri"/>
                <a:sym typeface="Calibri"/>
              </a:rPr>
              <a:t>multistakeholder</a:t>
            </a:r>
            <a:r>
              <a:rPr lang="en-US" sz="1200" b="0" i="0" u="none" strike="noStrike" cap="none" dirty="0">
                <a:latin typeface="Calibri"/>
                <a:ea typeface="Calibri"/>
                <a:cs typeface="Calibri"/>
                <a:sym typeface="Calibri"/>
              </a:rPr>
              <a:t> model is a logical consequence of the Internet’s original design. </a:t>
            </a: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The Internet’s protocols and standards have been developed openly and transparently with everyone who wants to participate.</a:t>
            </a:r>
          </a:p>
          <a:p>
            <a:pPr marL="171450" marR="0" lvl="0" indent="-171450" algn="l" rtl="0">
              <a:lnSpc>
                <a:spcPct val="125000"/>
              </a:lnSpc>
              <a:spcBef>
                <a:spcPts val="400"/>
              </a:spcBef>
              <a:spcAft>
                <a:spcPts val="0"/>
              </a:spcAft>
              <a:buSzPct val="100000"/>
              <a:buFont typeface="Arial"/>
              <a:buChar char="•"/>
            </a:pPr>
            <a:r>
              <a:rPr lang="en-US" sz="1200" b="1" i="0" u="none" strike="noStrike" cap="none" dirty="0">
                <a:latin typeface="Calibri"/>
                <a:ea typeface="Calibri"/>
                <a:cs typeface="Calibri"/>
                <a:sym typeface="Calibri"/>
              </a:rPr>
              <a:t>Stakeholders bring their expertise and enthusiasm</a:t>
            </a:r>
            <a:r>
              <a:rPr lang="en-US" sz="1200" b="0" i="0" u="none" strike="noStrike" cap="none" dirty="0">
                <a:latin typeface="Calibri"/>
                <a:ea typeface="Calibri"/>
                <a:cs typeface="Calibri"/>
                <a:sym typeface="Calibri"/>
              </a:rPr>
              <a:t> </a:t>
            </a:r>
            <a:r>
              <a:rPr lang="en-US" sz="1200" b="1" i="0" u="none" strike="noStrike" cap="none" dirty="0">
                <a:latin typeface="Calibri"/>
                <a:ea typeface="Calibri"/>
                <a:cs typeface="Calibri"/>
                <a:sym typeface="Calibri"/>
              </a:rPr>
              <a:t>and work collaboratively</a:t>
            </a:r>
            <a:r>
              <a:rPr lang="en-US" sz="1200" b="0" i="0" u="none" strike="noStrike" cap="none" dirty="0">
                <a:latin typeface="Calibri"/>
                <a:ea typeface="Calibri"/>
                <a:cs typeface="Calibri"/>
                <a:sym typeface="Calibri"/>
              </a:rPr>
              <a:t> to deliver better outputs that can be implemented.</a:t>
            </a: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These stakeholders include the public and private sectors, academia, and civil society.</a:t>
            </a:r>
          </a:p>
          <a:p>
            <a:pPr marL="171450" marR="0" lvl="0" indent="-171450" algn="l" rtl="0">
              <a:lnSpc>
                <a:spcPct val="125000"/>
              </a:lnSpc>
              <a:spcBef>
                <a:spcPts val="400"/>
              </a:spcBef>
              <a:spcAft>
                <a:spcPts val="0"/>
              </a:spcAft>
              <a:buSzPct val="100000"/>
              <a:buFont typeface="Arial"/>
              <a:buChar char="•"/>
            </a:pPr>
            <a:r>
              <a:rPr lang="en-US" sz="1200" b="0" i="0" u="none" strike="noStrike" cap="none" dirty="0">
                <a:latin typeface="Calibri"/>
                <a:ea typeface="Calibri"/>
                <a:cs typeface="Calibri"/>
                <a:sym typeface="Calibri"/>
              </a:rPr>
              <a:t>Because decision-making is consensus-driven, standards are voluntarily adopted.</a:t>
            </a:r>
          </a:p>
          <a:p>
            <a:pPr marL="171450" marR="0" lvl="0" indent="-171450" algn="l" rtl="0">
              <a:lnSpc>
                <a:spcPct val="125000"/>
              </a:lnSpc>
              <a:spcBef>
                <a:spcPts val="400"/>
              </a:spcBef>
              <a:buSzPct val="100000"/>
              <a:buFont typeface="Arial"/>
              <a:buChar char="•"/>
            </a:pPr>
            <a:r>
              <a:rPr lang="en-US" sz="1200" b="0" i="0" u="none" strike="noStrike" cap="none" dirty="0">
                <a:latin typeface="Calibri"/>
                <a:ea typeface="Calibri"/>
                <a:cs typeface="Calibri"/>
                <a:sym typeface="Calibri"/>
              </a:rPr>
              <a:t>The Internet’s </a:t>
            </a:r>
            <a:r>
              <a:rPr lang="en-US" sz="1200" b="0" i="0" u="none" strike="noStrike" cap="none" dirty="0" err="1">
                <a:latin typeface="Calibri"/>
                <a:ea typeface="Calibri"/>
                <a:cs typeface="Calibri"/>
                <a:sym typeface="Calibri"/>
              </a:rPr>
              <a:t>multistakeholder</a:t>
            </a:r>
            <a:r>
              <a:rPr lang="en-US" sz="1200" b="0" i="0" u="none" strike="noStrike" cap="none" dirty="0">
                <a:latin typeface="Calibri"/>
                <a:ea typeface="Calibri"/>
                <a:cs typeface="Calibri"/>
                <a:sym typeface="Calibri"/>
              </a:rPr>
              <a:t> approach drives innovation and economic stimulation. It contributes to the evolution of the Internet.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4" name="Shape 45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sng" strike="noStrike" cap="none">
                <a:latin typeface="Calibri"/>
                <a:ea typeface="Calibri"/>
                <a:cs typeface="Calibri"/>
                <a:sym typeface="Calibri"/>
              </a:rPr>
              <a:t>Attributes of successful multistakeholder decision-making</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0" marR="0" lvl="0" indent="0" algn="l" rtl="0">
              <a:spcBef>
                <a:spcPts val="400"/>
              </a:spcBef>
              <a:spcAft>
                <a:spcPts val="0"/>
              </a:spcAft>
              <a:buSzPct val="25000"/>
              <a:buNone/>
            </a:pPr>
            <a:r>
              <a:rPr lang="en-US" sz="1200" b="0" i="0" u="none" strike="noStrike" cap="none">
                <a:latin typeface="Calibri"/>
                <a:ea typeface="Calibri"/>
                <a:cs typeface="Calibri"/>
                <a:sym typeface="Calibri"/>
              </a:rPr>
              <a:t>The work of the global Internet community spans across the years and across the various policy and technical issues that the Internet has faced and will continue to face. We have learned a lot about working effectively with and alongside a variety of legal and regulatory regimes.</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0" marR="0" lvl="0" indent="0" algn="l" rtl="0">
              <a:spcBef>
                <a:spcPts val="400"/>
              </a:spcBef>
              <a:spcAft>
                <a:spcPts val="0"/>
              </a:spcAft>
              <a:buSzPct val="25000"/>
              <a:buNone/>
            </a:pPr>
            <a:r>
              <a:rPr lang="en-US" sz="1200" b="0" i="0" u="none" strike="noStrike" cap="none">
                <a:latin typeface="Calibri"/>
                <a:ea typeface="Calibri"/>
                <a:cs typeface="Calibri"/>
                <a:sym typeface="Calibri"/>
              </a:rPr>
              <a:t>All this work has allowed certain attributes to emerge; they may be applied to existing multistakeholder processes to keep them evolving to effectively serve the global public good. They can also be applied to a range of governmental and multilateral processes and institutions where they will help make decision-making more collaborative and effective, and produce workable outcomes that all stakeholders can implement:</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342900" marR="0" lvl="0" indent="-342900" algn="l" rtl="0">
              <a:spcBef>
                <a:spcPts val="400"/>
              </a:spcBef>
              <a:spcAft>
                <a:spcPts val="0"/>
              </a:spcAft>
              <a:buSzPct val="100000"/>
              <a:buFont typeface="Arial"/>
              <a:buChar char="•"/>
            </a:pPr>
            <a:r>
              <a:rPr lang="en-US" sz="1200" b="1" i="0" u="none" strike="noStrike" cap="none">
                <a:latin typeface="Calibri"/>
                <a:ea typeface="Calibri"/>
                <a:cs typeface="Calibri"/>
                <a:sym typeface="Calibri"/>
              </a:rPr>
              <a:t>1) Inclusiveness and transparency</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Those significantly affected by a decision should have the chance to be involved in making it. </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The less inclusive a process is, the less likely it is to gain the trust and support of those outside the process. </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342900" marR="0" lvl="0" indent="-342900" algn="l" rtl="0">
              <a:spcBef>
                <a:spcPts val="400"/>
              </a:spcBef>
              <a:spcAft>
                <a:spcPts val="0"/>
              </a:spcAft>
              <a:buSzPct val="100000"/>
              <a:buFont typeface="Arial"/>
              <a:buChar char="•"/>
            </a:pPr>
            <a:r>
              <a:rPr lang="en-US" sz="1200" b="1" i="0" u="none" strike="noStrike" cap="none">
                <a:latin typeface="Calibri"/>
                <a:ea typeface="Calibri"/>
                <a:cs typeface="Calibri"/>
                <a:sym typeface="Calibri"/>
              </a:rPr>
              <a:t>2) Collective responsibility</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We must all share a sense of ownership for realising the benefits that the Internet can bring.</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342900" marR="0" lvl="0" indent="-342900" algn="l" rtl="0">
              <a:spcBef>
                <a:spcPts val="400"/>
              </a:spcBef>
              <a:spcAft>
                <a:spcPts val="0"/>
              </a:spcAft>
              <a:buSzPct val="100000"/>
              <a:buFont typeface="Arial"/>
              <a:buChar char="•"/>
            </a:pPr>
            <a:r>
              <a:rPr lang="en-US" sz="1200" b="1" i="0" u="none" strike="noStrike" cap="none">
                <a:latin typeface="Calibri"/>
                <a:ea typeface="Calibri"/>
                <a:cs typeface="Calibri"/>
                <a:sym typeface="Calibri"/>
              </a:rPr>
              <a:t>3) Effective decision-making and implementation</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Decisions should be made based on open and deliberative processes that consider a wide range of sources and perspectives.</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Stakeholders who have been a part of the process tend to work harder to make its implementation a success.</a:t>
            </a:r>
          </a:p>
          <a:p>
            <a:pPr marL="0" marR="0" lvl="0" indent="0" algn="l" rtl="0">
              <a:spcBef>
                <a:spcPts val="400"/>
              </a:spcBef>
              <a:spcAft>
                <a:spcPts val="0"/>
              </a:spcAft>
              <a:buSzPct val="25000"/>
              <a:buNone/>
            </a:pPr>
            <a:endParaRPr sz="1200" b="0" i="0" u="none" strike="noStrike" cap="none">
              <a:latin typeface="Calibri"/>
              <a:ea typeface="Calibri"/>
              <a:cs typeface="Calibri"/>
              <a:sym typeface="Calibri"/>
            </a:endParaRPr>
          </a:p>
          <a:p>
            <a:pPr marL="342900" marR="0" lvl="0" indent="-342900" algn="l" rtl="0">
              <a:spcBef>
                <a:spcPts val="400"/>
              </a:spcBef>
              <a:spcAft>
                <a:spcPts val="0"/>
              </a:spcAft>
              <a:buSzPct val="100000"/>
              <a:buFont typeface="Arial"/>
              <a:buChar char="•"/>
            </a:pPr>
            <a:r>
              <a:rPr lang="en-US" sz="1200" b="1" i="0" u="none" strike="noStrike" cap="none">
                <a:latin typeface="Calibri"/>
                <a:ea typeface="Calibri"/>
                <a:cs typeface="Calibri"/>
                <a:sym typeface="Calibri"/>
              </a:rPr>
              <a:t>4) Collaboration through distributed and interoperable governance</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The Internet is a group effort, with different actors teaming up and working together.</a:t>
            </a:r>
          </a:p>
          <a:p>
            <a:pPr marL="342900" marR="0" lvl="0" indent="-342900" algn="l" rtl="0">
              <a:spcBef>
                <a:spcPts val="400"/>
              </a:spcBef>
              <a:spcAft>
                <a:spcPts val="0"/>
              </a:spcAft>
              <a:buSzPct val="100000"/>
              <a:buFont typeface="Arial"/>
              <a:buChar char="•"/>
            </a:pPr>
            <a:r>
              <a:rPr lang="en-US" sz="1200" b="0" i="0" u="none" strike="noStrike" cap="none">
                <a:latin typeface="Calibri"/>
                <a:ea typeface="Calibri"/>
                <a:cs typeface="Calibri"/>
                <a:sym typeface="Calibri"/>
              </a:rPr>
              <a:t>The organizations that coordinate the Internet collaborate where appropriate and otherwise focus on doing their best at their respective jobs.</a:t>
            </a:r>
          </a:p>
          <a:p>
            <a:pPr marL="342900" marR="0" lvl="0" indent="-342900" algn="l" rtl="0">
              <a:spcBef>
                <a:spcPts val="400"/>
              </a:spcBef>
              <a:buSzPct val="100000"/>
              <a:buFont typeface="Arial"/>
              <a:buChar char="•"/>
            </a:pPr>
            <a:r>
              <a:rPr lang="en-US" sz="1200" b="0" i="0" u="none" strike="noStrike" cap="none">
                <a:latin typeface="Calibri"/>
                <a:ea typeface="Calibri"/>
                <a:cs typeface="Calibri"/>
                <a:sym typeface="Calibri"/>
              </a:rPr>
              <a:t>We must recognize this autonomy and keep dialogue and mutual participation to areas of overlap.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en-US" sz="1200" b="0" i="0" u="none" strike="noStrike" cap="none">
              <a:latin typeface="Calibri"/>
              <a:ea typeface="Calibri"/>
              <a:cs typeface="Calibri"/>
              <a:sym typeface="Calibri"/>
            </a:endParaRPr>
          </a:p>
        </p:txBody>
      </p:sp>
    </p:spTree>
    <p:extLst>
      <p:ext uri="{BB962C8B-B14F-4D97-AF65-F5344CB8AC3E}">
        <p14:creationId xmlns:p14="http://schemas.microsoft.com/office/powerpoint/2010/main" val="45131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en-US" sz="1200" b="0" i="0" u="none" strike="noStrike" cap="none"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smtClean="0">
                <a:latin typeface="Arial"/>
                <a:ea typeface="Arial"/>
                <a:cs typeface="Arial"/>
                <a:sym typeface="Arial"/>
              </a:rPr>
              <a:t>The Internet Society:        </a:t>
            </a:r>
          </a:p>
          <a:p>
            <a:pPr marL="390525" marR="0" lvl="2" indent="-212725" algn="l" rtl="0">
              <a:spcBef>
                <a:spcPts val="0"/>
              </a:spcBef>
              <a:spcAft>
                <a:spcPts val="0"/>
              </a:spcAft>
              <a:buSzPct val="100000"/>
              <a:buFont typeface="Arial"/>
              <a:buChar char="•"/>
            </a:pPr>
            <a:r>
              <a:rPr lang="en-US" sz="1200" b="0" i="0" u="none" strike="noStrike" cap="none" dirty="0" smtClean="0">
                <a:latin typeface="Arial"/>
                <a:ea typeface="Arial"/>
                <a:cs typeface="Arial"/>
                <a:sym typeface="Arial"/>
              </a:rPr>
              <a:t>Encourages open development of standards, protocols, administration.</a:t>
            </a:r>
          </a:p>
          <a:p>
            <a:pPr marL="390525" marR="0" lvl="2" indent="-212725" algn="l" rtl="0">
              <a:spcBef>
                <a:spcPts val="0"/>
              </a:spcBef>
              <a:spcAft>
                <a:spcPts val="0"/>
              </a:spcAft>
              <a:buSzPct val="100000"/>
              <a:buFont typeface="Arial"/>
              <a:buChar char="•"/>
            </a:pPr>
            <a:r>
              <a:rPr lang="en-US" sz="1200" b="0" i="0" u="none" strike="noStrike" cap="none" dirty="0" smtClean="0">
                <a:latin typeface="Arial"/>
                <a:ea typeface="Arial"/>
                <a:cs typeface="Arial"/>
                <a:sym typeface="Arial"/>
              </a:rPr>
              <a:t>Enables economic growth in developing countries through education and training</a:t>
            </a:r>
          </a:p>
          <a:p>
            <a:pPr marL="390525" marR="0" lvl="2" indent="-212725" algn="l" rtl="0">
              <a:spcBef>
                <a:spcPts val="0"/>
              </a:spcBef>
              <a:spcAft>
                <a:spcPts val="0"/>
              </a:spcAft>
              <a:buSzPct val="100000"/>
              <a:buFont typeface="Arial"/>
              <a:buChar char="•"/>
            </a:pPr>
            <a:r>
              <a:rPr lang="en-US" sz="1200" b="0" i="0" u="none" strike="noStrike" cap="none" dirty="0" smtClean="0">
                <a:latin typeface="Arial"/>
                <a:ea typeface="Arial"/>
                <a:cs typeface="Arial"/>
                <a:sym typeface="Arial"/>
              </a:rPr>
              <a:t>Fosters participation and develops new leaders in areas important to the evolution of the Internet.</a:t>
            </a:r>
          </a:p>
          <a:p>
            <a:pPr marL="390525" marR="0" lvl="2" indent="-212725" algn="l" rtl="0">
              <a:spcBef>
                <a:spcPts val="0"/>
              </a:spcBef>
              <a:spcAft>
                <a:spcPts val="0"/>
              </a:spcAft>
              <a:buSzPct val="100000"/>
              <a:buFont typeface="Arial"/>
              <a:buChar char="•"/>
            </a:pPr>
            <a:r>
              <a:rPr lang="en-US" sz="1200" b="0" i="0" u="none" strike="noStrike" cap="none" dirty="0" smtClean="0">
                <a:latin typeface="Arial"/>
                <a:ea typeface="Arial"/>
                <a:cs typeface="Arial"/>
                <a:sym typeface="Arial"/>
              </a:rPr>
              <a:t>Provides reliable information about the Internet.</a:t>
            </a:r>
          </a:p>
          <a:p>
            <a:pPr marL="390525" marR="0" lvl="2" indent="-212725" algn="l" rtl="0">
              <a:spcBef>
                <a:spcPts val="0"/>
              </a:spcBef>
              <a:buSzPct val="100000"/>
              <a:buFont typeface="Arial"/>
              <a:buChar char="•"/>
            </a:pPr>
            <a:r>
              <a:rPr lang="en-US" sz="1200" b="0" i="0" u="none" strike="noStrike" cap="none" dirty="0" smtClean="0">
                <a:latin typeface="Arial"/>
                <a:ea typeface="Arial"/>
                <a:cs typeface="Arial"/>
                <a:sym typeface="Arial"/>
              </a:rPr>
              <a:t>Leads and facilitates discussion of issues that affect Internet evolution and developments.</a:t>
            </a:r>
            <a:endParaRPr lang="en-US" sz="1200" b="0" i="0" u="none" strike="noStrike" cap="none"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 name="Shape 201"/>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latin typeface="Arial"/>
                <a:ea typeface="Arial"/>
                <a:cs typeface="Arial"/>
                <a:sym typeface="Arial"/>
              </a:rPr>
              <a:t>This is Your Internet…Join It.</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Your membership to the Internet Society gives you a powerful voice.</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As a grassroots organization, the Internet Society works hand-in-hand with its members to build a world that supports everyone’s right to share knowledge, innovate, and be heard.</a:t>
            </a:r>
          </a:p>
          <a:p>
            <a:pPr marL="0" marR="0" lvl="0" indent="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0" algn="l" rtl="0">
              <a:spcBef>
                <a:spcPts val="400"/>
              </a:spcBef>
              <a:spcAft>
                <a:spcPts val="0"/>
              </a:spcAft>
              <a:buSzPct val="25000"/>
              <a:buNone/>
            </a:pPr>
            <a:r>
              <a:rPr lang="en-US" sz="1200" b="1" i="0" u="none" strike="noStrike" cap="none" dirty="0">
                <a:latin typeface="Arial"/>
                <a:ea typeface="Arial"/>
                <a:cs typeface="Arial"/>
                <a:sym typeface="Arial"/>
              </a:rPr>
              <a:t>[NOTES FOR INDIVIDUAL MEMBERS]</a:t>
            </a:r>
          </a:p>
          <a:p>
            <a:pPr marL="0" marR="0" lvl="0" indent="0" algn="l" rtl="0">
              <a:spcBef>
                <a:spcPts val="400"/>
              </a:spcBef>
              <a:spcAft>
                <a:spcPts val="0"/>
              </a:spcAft>
              <a:buSzPct val="25000"/>
              <a:buNone/>
            </a:pPr>
            <a:r>
              <a:rPr lang="en-US" sz="1200" b="1" i="0" u="none" strike="noStrike" cap="none" dirty="0">
                <a:latin typeface="Arial"/>
                <a:ea typeface="Arial"/>
                <a:cs typeface="Arial"/>
                <a:sym typeface="Arial"/>
              </a:rPr>
              <a:t>By becoming a member you will:</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Have your voice heard in critical </a:t>
            </a:r>
            <a:r>
              <a:rPr lang="en-US" sz="1200" b="0" i="0" u="sng" strike="noStrike" cap="none" dirty="0">
                <a:solidFill>
                  <a:schemeClr val="hlink"/>
                </a:solidFill>
                <a:latin typeface="Arial"/>
                <a:ea typeface="Arial"/>
                <a:cs typeface="Arial"/>
                <a:sym typeface="Arial"/>
                <a:hlinkClick r:id="rId3"/>
              </a:rPr>
              <a:t>policy debates that are shaping the future of an open Internet</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Have access to technical training and expertise</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Apply for </a:t>
            </a:r>
            <a:r>
              <a:rPr lang="en-US" sz="1200" b="0" i="0" u="sng" strike="noStrike" cap="none" dirty="0">
                <a:solidFill>
                  <a:schemeClr val="hlink"/>
                </a:solidFill>
                <a:latin typeface="Arial"/>
                <a:ea typeface="Arial"/>
                <a:cs typeface="Arial"/>
                <a:sym typeface="Arial"/>
                <a:hlinkClick r:id="rId4"/>
              </a:rPr>
              <a:t>grants and fellowships that could help you make your community, city, or country a better place</a:t>
            </a:r>
          </a:p>
          <a:p>
            <a:pPr marL="0" marR="0" lvl="0" indent="0" algn="l" rtl="0">
              <a:spcBef>
                <a:spcPts val="400"/>
              </a:spcBef>
              <a:spcAft>
                <a:spcPts val="0"/>
              </a:spcAft>
              <a:buSzPct val="25000"/>
              <a:buNone/>
            </a:pPr>
            <a:r>
              <a:rPr lang="en-US" sz="1200" b="0" i="0" u="sng" strike="noStrike" cap="none" dirty="0">
                <a:solidFill>
                  <a:schemeClr val="hlink"/>
                </a:solidFill>
                <a:latin typeface="Arial"/>
                <a:ea typeface="Arial"/>
                <a:cs typeface="Arial"/>
                <a:sym typeface="Arial"/>
                <a:hlinkClick r:id="rId5"/>
              </a:rPr>
              <a:t>Take part in or support projects and education in emerging economies</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Get the latest information that will help empower you to protect your </a:t>
            </a:r>
            <a:r>
              <a:rPr lang="en-US" sz="1200" b="0" i="0" u="sng" strike="noStrike" cap="none" dirty="0">
                <a:solidFill>
                  <a:schemeClr val="hlink"/>
                </a:solidFill>
                <a:latin typeface="Arial"/>
                <a:ea typeface="Arial"/>
                <a:cs typeface="Arial"/>
                <a:sym typeface="Arial"/>
                <a:hlinkClick r:id="rId6"/>
              </a:rPr>
              <a:t>online privacy and identity</a:t>
            </a: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Become part of a </a:t>
            </a:r>
            <a:r>
              <a:rPr lang="en-US" sz="1200" b="0" i="0" u="sng" strike="noStrike" cap="none" dirty="0">
                <a:solidFill>
                  <a:schemeClr val="hlink"/>
                </a:solidFill>
                <a:latin typeface="Arial"/>
                <a:ea typeface="Arial"/>
                <a:cs typeface="Arial"/>
                <a:sym typeface="Arial"/>
                <a:hlinkClick r:id="rId7"/>
              </a:rPr>
              <a:t>powerful community that is working to make the world </a:t>
            </a:r>
            <a:r>
              <a:rPr lang="en-US" sz="1200" b="0" i="0" u="sng" strike="noStrike" cap="none" dirty="0" smtClean="0">
                <a:solidFill>
                  <a:schemeClr val="hlink"/>
                </a:solidFill>
                <a:latin typeface="Arial"/>
                <a:ea typeface="Arial"/>
                <a:cs typeface="Arial"/>
                <a:sym typeface="Arial"/>
                <a:hlinkClick r:id="rId7"/>
              </a:rPr>
              <a:t>better</a:t>
            </a:r>
            <a:endParaRPr sz="1200" b="0" i="0" u="none" strike="noStrike" cap="none" dirty="0">
              <a:latin typeface="Calibri"/>
              <a:ea typeface="Calibri"/>
              <a:cs typeface="Calibri"/>
              <a:sym typeface="Calibri"/>
            </a:endParaRPr>
          </a:p>
          <a:p>
            <a:pPr marL="0" marR="0" lvl="0" indent="0" algn="l" rtl="0">
              <a:spcBef>
                <a:spcPts val="400"/>
              </a:spcBef>
              <a:spcAft>
                <a:spcPts val="0"/>
              </a:spcAft>
              <a:buSzPct val="25000"/>
              <a:buNone/>
            </a:pPr>
            <a:endParaRPr sz="1200" b="0" i="0" u="none" strike="noStrike" cap="none" dirty="0">
              <a:latin typeface="Calibri"/>
              <a:ea typeface="Calibri"/>
              <a:cs typeface="Calibri"/>
              <a:sym typeface="Calibri"/>
            </a:endParaRPr>
          </a:p>
          <a:p>
            <a:pPr marL="0" marR="0" lvl="0" indent="0" algn="l" rtl="0">
              <a:spcBef>
                <a:spcPts val="400"/>
              </a:spcBef>
              <a:spcAft>
                <a:spcPts val="0"/>
              </a:spcAft>
              <a:buSzPct val="25000"/>
              <a:buNone/>
            </a:pPr>
            <a:r>
              <a:rPr lang="en-US" sz="1200" b="0" i="0" u="none" strike="noStrike" cap="none" dirty="0">
                <a:latin typeface="Arial"/>
                <a:ea typeface="Arial"/>
                <a:cs typeface="Arial"/>
                <a:sym typeface="Arial"/>
              </a:rPr>
              <a:t>By working together </a:t>
            </a:r>
            <a:r>
              <a:rPr lang="en-US" sz="1200" b="1" i="0" u="none" strike="noStrike" cap="none" dirty="0">
                <a:latin typeface="Arial"/>
                <a:ea typeface="Arial"/>
                <a:cs typeface="Arial"/>
                <a:sym typeface="Arial"/>
              </a:rPr>
              <a:t>we believe </a:t>
            </a:r>
            <a:r>
              <a:rPr lang="en-US" sz="1200" b="0" i="0" u="none" strike="noStrike" cap="none" dirty="0">
                <a:latin typeface="Arial"/>
                <a:ea typeface="Arial"/>
                <a:cs typeface="Arial"/>
                <a:sym typeface="Arial"/>
              </a:rPr>
              <a:t>change is not only possible, it can happen now.</a:t>
            </a:r>
          </a:p>
          <a:p>
            <a:pPr marL="0" marR="0" lvl="0" indent="0" algn="l" rtl="0">
              <a:spcBef>
                <a:spcPts val="400"/>
              </a:spcBef>
              <a:buSzPct val="25000"/>
              <a:buNone/>
            </a:pPr>
            <a:r>
              <a:rPr lang="en-US" sz="1200" b="1" i="0" u="none" strike="noStrike" cap="none" dirty="0">
                <a:latin typeface="Arial"/>
                <a:ea typeface="Arial"/>
                <a:cs typeface="Arial"/>
                <a:sym typeface="Arial"/>
              </a:rPr>
              <a:t>Take Action – Join the Internet Society today!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 Green templat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sp>
        <p:nvSpPr>
          <p:cNvPr id="11" name="Shape 11"/>
          <p:cNvSpPr txBox="1"/>
          <p:nvPr/>
        </p:nvSpPr>
        <p:spPr>
          <a:xfrm>
            <a:off x="10358438" y="6246812"/>
            <a:ext cx="1519239" cy="152401"/>
          </a:xfrm>
          <a:prstGeom prst="rect">
            <a:avLst/>
          </a:prstGeom>
          <a:noFill/>
          <a:ln>
            <a:noFill/>
          </a:ln>
        </p:spPr>
        <p:txBody>
          <a:bodyPr wrap="square" lIns="0" tIns="0" rIns="0" bIns="0" anchor="t" anchorCtr="0">
            <a:noAutofit/>
          </a:bodyPr>
          <a:lstStyle/>
          <a:p>
            <a:pPr marL="0" marR="0" lvl="0" indent="-50800" algn="l" rtl="0">
              <a:lnSpc>
                <a:spcPct val="100000"/>
              </a:lnSpc>
              <a:spcBef>
                <a:spcPts val="0"/>
              </a:spcBef>
              <a:spcAft>
                <a:spcPts val="0"/>
              </a:spcAft>
              <a:buClr>
                <a:srgbClr val="EEF2EC"/>
              </a:buClr>
              <a:buSzPct val="100000"/>
              <a:buFont typeface="Hind Light"/>
              <a:buNone/>
            </a:pPr>
            <a:r>
              <a:rPr lang="en-US" sz="800" b="0" i="0" u="none" strike="noStrike" cap="none">
                <a:solidFill>
                  <a:srgbClr val="EEF2EC"/>
                </a:solidFill>
                <a:latin typeface="Hind Light"/>
                <a:ea typeface="Hind Light"/>
                <a:cs typeface="Hind Light"/>
                <a:sym typeface="Hind Light"/>
              </a:rPr>
              <a:t>Internet Society © 1992–2016</a:t>
            </a:r>
          </a:p>
        </p:txBody>
      </p:sp>
      <p:pic>
        <p:nvPicPr>
          <p:cNvPr id="12" name="Shape 12" descr="Picture 10"/>
          <p:cNvPicPr preferRelativeResize="0"/>
          <p:nvPr/>
        </p:nvPicPr>
        <p:blipFill rotWithShape="1">
          <a:blip r:embed="rId3">
            <a:alphaModFix/>
          </a:blip>
          <a:srcRect/>
          <a:stretch/>
        </p:blipFill>
        <p:spPr>
          <a:xfrm>
            <a:off x="9929813" y="2970213"/>
            <a:ext cx="1726023" cy="574823"/>
          </a:xfrm>
          <a:prstGeom prst="rect">
            <a:avLst/>
          </a:prstGeom>
          <a:noFill/>
          <a:ln>
            <a:noFill/>
          </a:ln>
        </p:spPr>
      </p:pic>
      <p:sp>
        <p:nvSpPr>
          <p:cNvPr id="13" name="Shape 13"/>
          <p:cNvSpPr txBox="1">
            <a:spLocks noGrp="1"/>
          </p:cNvSpPr>
          <p:nvPr>
            <p:ph type="body" idx="1"/>
          </p:nvPr>
        </p:nvSpPr>
        <p:spPr>
          <a:xfrm>
            <a:off x="539999" y="3355852"/>
            <a:ext cx="11109602" cy="45673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chemeClr val="accent3"/>
              </a:buClr>
              <a:buSzPct val="100000"/>
              <a:buFont typeface="Hind Light"/>
              <a:buNone/>
              <a:defRPr sz="28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1200"/>
              </a:spcBef>
              <a:spcAft>
                <a:spcPts val="0"/>
              </a:spcAft>
              <a:buClr>
                <a:schemeClr val="accent3"/>
              </a:buClr>
              <a:buSzPct val="100000"/>
              <a:buFont typeface="Hind Light"/>
              <a:buNone/>
              <a:defRPr sz="2800" b="0" i="0" u="none" strike="noStrike" cap="none">
                <a:solidFill>
                  <a:schemeClr val="accent3"/>
                </a:solidFill>
                <a:latin typeface="Hind Light"/>
                <a:ea typeface="Hind Light"/>
                <a:cs typeface="Hind Light"/>
                <a:sym typeface="Hind Light"/>
              </a:defRPr>
            </a:lvl2pPr>
            <a:lvl3pPr marL="419998" marR="0" lvl="2" indent="-291982" algn="l" rtl="0">
              <a:lnSpc>
                <a:spcPct val="105999"/>
              </a:lnSpc>
              <a:spcBef>
                <a:spcPts val="1200"/>
              </a:spcBef>
              <a:spcAft>
                <a:spcPts val="0"/>
              </a:spcAft>
              <a:buClr>
                <a:schemeClr val="accent3"/>
              </a:buClr>
              <a:buSzPct val="72000"/>
              <a:buFont typeface="Hind Light"/>
              <a:buChar char="—"/>
              <a:defRPr sz="2800" b="0" i="0" u="none" strike="noStrike" cap="none">
                <a:solidFill>
                  <a:schemeClr val="accent3"/>
                </a:solidFill>
                <a:latin typeface="Hind Light"/>
                <a:ea typeface="Hind Light"/>
                <a:cs typeface="Hind Light"/>
                <a:sym typeface="Hind Light"/>
              </a:defRPr>
            </a:lvl3pPr>
            <a:lvl4pPr marL="686607" marR="0" lvl="3" indent="-209087" algn="l" rtl="0">
              <a:lnSpc>
                <a:spcPct val="105999"/>
              </a:lnSpc>
              <a:spcBef>
                <a:spcPts val="1200"/>
              </a:spcBef>
              <a:spcAft>
                <a:spcPts val="0"/>
              </a:spcAft>
              <a:buClr>
                <a:schemeClr val="accent3"/>
              </a:buClr>
              <a:buSzPct val="90000"/>
              <a:buFont typeface="Hind Light"/>
              <a:buChar char="–"/>
              <a:defRPr sz="2800" b="0" i="0" u="none" strike="noStrike" cap="none">
                <a:solidFill>
                  <a:schemeClr val="accent3"/>
                </a:solidFill>
                <a:latin typeface="Hind Light"/>
                <a:ea typeface="Hind Light"/>
                <a:cs typeface="Hind Light"/>
                <a:sym typeface="Hind Light"/>
              </a:defRPr>
            </a:lvl4pPr>
            <a:lvl5pPr marL="882608" marR="0" lvl="4" indent="-177758" algn="l" rtl="0">
              <a:lnSpc>
                <a:spcPct val="105999"/>
              </a:lnSpc>
              <a:spcBef>
                <a:spcPts val="1200"/>
              </a:spcBef>
              <a:spcAft>
                <a:spcPts val="0"/>
              </a:spcAft>
              <a:buClr>
                <a:schemeClr val="accent3"/>
              </a:buClr>
              <a:buSzPct val="75000"/>
              <a:buFont typeface="Hind Light"/>
              <a:buChar char="•"/>
              <a:defRPr sz="2800" b="0" i="0" u="none" strike="noStrike" cap="none">
                <a:solidFill>
                  <a:schemeClr val="accent3"/>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14" name="Shape 14"/>
          <p:cNvSpPr txBox="1">
            <a:spLocks noGrp="1"/>
          </p:cNvSpPr>
          <p:nvPr>
            <p:ph type="title"/>
          </p:nvPr>
        </p:nvSpPr>
        <p:spPr>
          <a:xfrm>
            <a:off x="539999" y="2856637"/>
            <a:ext cx="11109602" cy="536752"/>
          </a:xfrm>
          <a:prstGeom prst="rect">
            <a:avLst/>
          </a:prstGeom>
          <a:noFill/>
          <a:ln>
            <a:noFill/>
          </a:ln>
        </p:spPr>
        <p:txBody>
          <a:bodyPr wrap="square" lIns="91425" tIns="91425" rIns="91425" bIns="91425" anchor="t" anchorCtr="0"/>
          <a:lstStyle>
            <a:lvl1pPr marL="0" marR="0" lvl="0" indent="0" algn="l" rtl="0">
              <a:lnSpc>
                <a:spcPct val="109000"/>
              </a:lnSpc>
              <a:spcBef>
                <a:spcPts val="0"/>
              </a:spcBef>
              <a:spcAft>
                <a:spcPts val="0"/>
              </a:spcAft>
              <a:buClr>
                <a:srgbClr val="EEF2EC"/>
              </a:buClr>
              <a:buSzPct val="100000"/>
              <a:buFont typeface="Hind Light"/>
              <a:buNone/>
              <a:defRPr sz="32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15" name="Shape 15"/>
          <p:cNvSpPr txBox="1">
            <a:spLocks noGrp="1"/>
          </p:cNvSpPr>
          <p:nvPr>
            <p:ph type="body" idx="2"/>
          </p:nvPr>
        </p:nvSpPr>
        <p:spPr>
          <a:xfrm>
            <a:off x="539999" y="5605543"/>
            <a:ext cx="4097554" cy="902125"/>
          </a:xfrm>
          <a:prstGeom prst="rect">
            <a:avLst/>
          </a:prstGeom>
          <a:no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16" name="Shape 16"/>
          <p:cNvSpPr txBox="1">
            <a:spLocks noGrp="1"/>
          </p:cNvSpPr>
          <p:nvPr>
            <p:ph type="body" idx="3"/>
          </p:nvPr>
        </p:nvSpPr>
        <p:spPr>
          <a:xfrm>
            <a:off x="539999" y="573968"/>
            <a:ext cx="4097554" cy="270076"/>
          </a:xfrm>
          <a:prstGeom prst="rect">
            <a:avLst/>
          </a:prstGeom>
          <a:no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17" name="Shape 17"/>
          <p:cNvSpPr txBox="1">
            <a:spLocks noGrp="1"/>
          </p:cNvSpPr>
          <p:nvPr>
            <p:ph type="sldNum" idx="12"/>
          </p:nvPr>
        </p:nvSpPr>
        <p:spPr>
          <a:xfrm>
            <a:off x="8610599" y="6356350"/>
            <a:ext cx="127001" cy="203200"/>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 column – Text + content – Blue">
    <p:bg>
      <p:bgPr>
        <a:solidFill>
          <a:srgbClr val="EEF2EC"/>
        </a:solidFill>
        <a:effectLst/>
      </p:bgPr>
    </p:bg>
    <p:spTree>
      <p:nvGrpSpPr>
        <p:cNvPr id="1" name="Shape 61"/>
        <p:cNvGrpSpPr/>
        <p:nvPr/>
      </p:nvGrpSpPr>
      <p:grpSpPr>
        <a:xfrm>
          <a:off x="0" y="0"/>
          <a:ext cx="0" cy="0"/>
          <a:chOff x="0" y="0"/>
          <a:chExt cx="0" cy="0"/>
        </a:xfrm>
      </p:grpSpPr>
      <p:pic>
        <p:nvPicPr>
          <p:cNvPr id="62" name="Shape 62" descr="Picture 8"/>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63" name="Shape 63"/>
          <p:cNvSpPr txBox="1">
            <a:spLocks noGrp="1"/>
          </p:cNvSpPr>
          <p:nvPr>
            <p:ph type="title"/>
          </p:nvPr>
        </p:nvSpPr>
        <p:spPr>
          <a:xfrm>
            <a:off x="540975" y="567099"/>
            <a:ext cx="11121298" cy="537801"/>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64" name="Shape 64"/>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hank you – Green template">
    <p:bg>
      <p:bgPr>
        <a:blipFill rotWithShape="1">
          <a:blip r:embed="rId2">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p:nvPr/>
        </p:nvSpPr>
        <p:spPr>
          <a:xfrm>
            <a:off x="6173787" y="4367212"/>
            <a:ext cx="1812927" cy="8128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Visit us at</a:t>
            </a:r>
          </a:p>
          <a:p>
            <a:pPr marL="0" marR="0" lvl="1" indent="-63500" algn="l" rtl="0">
              <a:lnSpc>
                <a:spcPct val="100000"/>
              </a:lnSpc>
              <a:spcBef>
                <a:spcPts val="0"/>
              </a:spcBef>
              <a:spcAft>
                <a:spcPts val="0"/>
              </a:spcAft>
              <a:buClr>
                <a:srgbClr val="EEF2EC"/>
              </a:buClr>
              <a:buSzPct val="100000"/>
              <a:buFont typeface="Hind Medium"/>
              <a:buNone/>
            </a:pPr>
            <a:r>
              <a:rPr lang="en-US" sz="1000" b="0" i="0" u="none" strike="noStrike" cap="none">
                <a:solidFill>
                  <a:srgbClr val="EEF2EC"/>
                </a:solidFill>
                <a:latin typeface="Hind Medium"/>
                <a:ea typeface="Hind Medium"/>
                <a:cs typeface="Hind Medium"/>
                <a:sym typeface="Hind Medium"/>
              </a:rPr>
              <a:t>www.internetsociety.org</a:t>
            </a:r>
          </a:p>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Follow us</a:t>
            </a:r>
          </a:p>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@internetsociety</a:t>
            </a:r>
          </a:p>
        </p:txBody>
      </p:sp>
      <p:sp>
        <p:nvSpPr>
          <p:cNvPr id="67" name="Shape 67"/>
          <p:cNvSpPr txBox="1"/>
          <p:nvPr/>
        </p:nvSpPr>
        <p:spPr>
          <a:xfrm>
            <a:off x="8056563" y="4367212"/>
            <a:ext cx="1812927" cy="10160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Galerie Jean-Malbuisson 15,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CH-1204 Geneva,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Switzerland.</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+41 22 807 1444</a:t>
            </a:r>
          </a:p>
        </p:txBody>
      </p:sp>
      <p:sp>
        <p:nvSpPr>
          <p:cNvPr id="68" name="Shape 68"/>
          <p:cNvSpPr txBox="1"/>
          <p:nvPr/>
        </p:nvSpPr>
        <p:spPr>
          <a:xfrm>
            <a:off x="9932988" y="4367212"/>
            <a:ext cx="1812927" cy="10160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1775 Wiehle Avenue,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Suite 201, Reston, VA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20190-5108 USA.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+1 703 439 2120</a:t>
            </a:r>
          </a:p>
        </p:txBody>
      </p:sp>
      <p:sp>
        <p:nvSpPr>
          <p:cNvPr id="69" name="Shape 69"/>
          <p:cNvSpPr txBox="1"/>
          <p:nvPr/>
        </p:nvSpPr>
        <p:spPr>
          <a:xfrm>
            <a:off x="539999" y="2281238"/>
            <a:ext cx="9001126" cy="1219201"/>
          </a:xfrm>
          <a:prstGeom prst="rect">
            <a:avLst/>
          </a:prstGeom>
          <a:noFill/>
          <a:ln>
            <a:noFill/>
          </a:ln>
        </p:spPr>
        <p:txBody>
          <a:bodyPr wrap="square" lIns="0" tIns="0" rIns="0" bIns="0" anchor="t" anchorCtr="0">
            <a:noAutofit/>
          </a:bodyPr>
          <a:lstStyle/>
          <a:p>
            <a:pPr marL="0" marR="0" lvl="0" indent="-381000" algn="l" rtl="0">
              <a:lnSpc>
                <a:spcPct val="109000"/>
              </a:lnSpc>
              <a:spcBef>
                <a:spcPts val="0"/>
              </a:spcBef>
              <a:spcAft>
                <a:spcPts val="0"/>
              </a:spcAft>
              <a:buClr>
                <a:srgbClr val="EEF2EC"/>
              </a:buClr>
              <a:buSzPct val="100000"/>
              <a:buFont typeface="Hind Light"/>
              <a:buNone/>
            </a:pPr>
            <a:r>
              <a:rPr lang="en-US" sz="6000" b="0" i="0" u="none" strike="noStrike" cap="none">
                <a:solidFill>
                  <a:srgbClr val="EEF2EC"/>
                </a:solidFill>
                <a:latin typeface="Hind Light"/>
                <a:ea typeface="Hind Light"/>
                <a:cs typeface="Hind Light"/>
                <a:sym typeface="Hind Light"/>
              </a:rPr>
              <a:t>Thank you.</a:t>
            </a:r>
          </a:p>
        </p:txBody>
      </p:sp>
      <p:sp>
        <p:nvSpPr>
          <p:cNvPr id="70" name="Shape 70"/>
          <p:cNvSpPr txBox="1">
            <a:spLocks noGrp="1"/>
          </p:cNvSpPr>
          <p:nvPr>
            <p:ph type="body" idx="1"/>
          </p:nvPr>
        </p:nvSpPr>
        <p:spPr>
          <a:xfrm>
            <a:off x="539999" y="4351780"/>
            <a:ext cx="4097554" cy="902125"/>
          </a:xfrm>
          <a:prstGeom prst="rect">
            <a:avLst/>
          </a:prstGeom>
          <a:noFill/>
          <a:ln>
            <a:noFill/>
          </a:ln>
        </p:spPr>
        <p:txBody>
          <a:bodyPr wrap="square" lIns="91425" tIns="91425" rIns="91425" bIns="91425" anchor="t" anchorCtr="0"/>
          <a:lstStyle>
            <a:lvl1pPr marL="0" marR="0" lvl="0"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1pPr>
            <a:lvl2pPr marL="0" marR="0" lvl="1"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2pPr>
            <a:lvl3pPr marL="0" marR="0" lvl="2"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3pPr>
            <a:lvl4pPr marL="517662" marR="0" lvl="3" indent="-114437" algn="l" rtl="0">
              <a:lnSpc>
                <a:spcPct val="116999"/>
              </a:lnSpc>
              <a:spcBef>
                <a:spcPts val="1200"/>
              </a:spcBef>
              <a:spcAft>
                <a:spcPts val="0"/>
              </a:spcAft>
              <a:buClr>
                <a:srgbClr val="EEF2EC"/>
              </a:buClr>
              <a:buSzPct val="90000"/>
              <a:buFont typeface="Hind Light"/>
              <a:buChar char="–"/>
              <a:defRPr sz="1500" b="0" i="0" u="none" strike="noStrike" cap="none">
                <a:solidFill>
                  <a:srgbClr val="EEF2EC"/>
                </a:solidFill>
                <a:latin typeface="Hind Light"/>
                <a:ea typeface="Hind Light"/>
                <a:cs typeface="Hind Light"/>
                <a:sym typeface="Hind Light"/>
              </a:defRPr>
            </a:lvl4pPr>
            <a:lvl5pPr marL="739662" marR="0" lvl="4" indent="-96724" algn="l" rtl="0">
              <a:lnSpc>
                <a:spcPct val="116999"/>
              </a:lnSpc>
              <a:spcBef>
                <a:spcPts val="1200"/>
              </a:spcBef>
              <a:spcAft>
                <a:spcPts val="0"/>
              </a:spcAft>
              <a:buClr>
                <a:srgbClr val="EEF2EC"/>
              </a:buClr>
              <a:buSzPct val="75000"/>
              <a:buFont typeface="Hind Light"/>
              <a:buChar char="•"/>
              <a:defRPr sz="15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71" name="Shape 71"/>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een subsection divider">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539999" y="4279119"/>
            <a:ext cx="5715737" cy="805094"/>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rgbClr val="EEF2EC"/>
              </a:buClr>
              <a:buSzPct val="100000"/>
              <a:buFont typeface="Hind Light"/>
              <a:buNone/>
              <a:defRPr sz="24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1200"/>
              </a:spcBef>
              <a:spcAft>
                <a:spcPts val="0"/>
              </a:spcAft>
              <a:buClr>
                <a:srgbClr val="EEF2EC"/>
              </a:buClr>
              <a:buSzPct val="100000"/>
              <a:buFont typeface="Hind Light"/>
              <a:buNone/>
              <a:defRPr sz="2400" b="0" i="0" u="none" strike="noStrike" cap="none">
                <a:solidFill>
                  <a:srgbClr val="EEF2EC"/>
                </a:solidFill>
                <a:latin typeface="Hind Light"/>
                <a:ea typeface="Hind Light"/>
                <a:cs typeface="Hind Light"/>
                <a:sym typeface="Hind Light"/>
              </a:defRPr>
            </a:lvl2pPr>
            <a:lvl3pPr marL="359999" marR="0" lvl="2" indent="-250271" algn="l" rtl="0">
              <a:lnSpc>
                <a:spcPct val="105999"/>
              </a:lnSpc>
              <a:spcBef>
                <a:spcPts val="1200"/>
              </a:spcBef>
              <a:spcAft>
                <a:spcPts val="0"/>
              </a:spcAft>
              <a:buClr>
                <a:srgbClr val="EEF2EC"/>
              </a:buClr>
              <a:buSzPct val="72000"/>
              <a:buFont typeface="Hind Light"/>
              <a:buChar char="—"/>
              <a:defRPr sz="2400" b="0" i="0" u="none" strike="noStrike" cap="none">
                <a:solidFill>
                  <a:srgbClr val="EEF2EC"/>
                </a:solidFill>
                <a:latin typeface="Hind Light"/>
                <a:ea typeface="Hind Light"/>
                <a:cs typeface="Hind Light"/>
                <a:sym typeface="Hind Light"/>
              </a:defRPr>
            </a:lvl3pPr>
            <a:lvl4pPr marL="634625" marR="0" lvl="3" indent="-179965" algn="l" rtl="0">
              <a:lnSpc>
                <a:spcPct val="105999"/>
              </a:lnSpc>
              <a:spcBef>
                <a:spcPts val="1200"/>
              </a:spcBef>
              <a:spcAft>
                <a:spcPts val="0"/>
              </a:spcAft>
              <a:buClr>
                <a:srgbClr val="EEF2EC"/>
              </a:buClr>
              <a:buSzPct val="90000"/>
              <a:buFont typeface="Hind Light"/>
              <a:buChar char="–"/>
              <a:defRPr sz="2400" b="0" i="0" u="none" strike="noStrike" cap="none">
                <a:solidFill>
                  <a:srgbClr val="EEF2EC"/>
                </a:solidFill>
                <a:latin typeface="Hind Light"/>
                <a:ea typeface="Hind Light"/>
                <a:cs typeface="Hind Light"/>
                <a:sym typeface="Hind Light"/>
              </a:defRPr>
            </a:lvl4pPr>
            <a:lvl5pPr marL="838624" marR="0" lvl="4" indent="-152824" algn="l" rtl="0">
              <a:lnSpc>
                <a:spcPct val="105999"/>
              </a:lnSpc>
              <a:spcBef>
                <a:spcPts val="1200"/>
              </a:spcBef>
              <a:spcAft>
                <a:spcPts val="0"/>
              </a:spcAft>
              <a:buClr>
                <a:srgbClr val="EEF2EC"/>
              </a:buClr>
              <a:buSzPct val="75000"/>
              <a:buFont typeface="Hind Light"/>
              <a:buChar char="•"/>
              <a:defRPr sz="24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74" name="Shape 74"/>
          <p:cNvSpPr txBox="1">
            <a:spLocks noGrp="1"/>
          </p:cNvSpPr>
          <p:nvPr>
            <p:ph type="title"/>
          </p:nvPr>
        </p:nvSpPr>
        <p:spPr>
          <a:xfrm>
            <a:off x="539999" y="2461259"/>
            <a:ext cx="11127885" cy="768226"/>
          </a:xfrm>
          <a:prstGeom prst="rect">
            <a:avLst/>
          </a:prstGeom>
          <a:noFill/>
          <a:ln>
            <a:noFill/>
          </a:ln>
        </p:spPr>
        <p:txBody>
          <a:bodyPr wrap="square" lIns="91425" tIns="91425" rIns="91425" bIns="91425" anchor="t" anchorCtr="0"/>
          <a:lstStyle>
            <a:lvl1pPr marL="0" marR="0" lvl="0" indent="0" algn="l" rtl="0">
              <a:lnSpc>
                <a:spcPct val="104000"/>
              </a:lnSpc>
              <a:spcBef>
                <a:spcPts val="0"/>
              </a:spcBef>
              <a:spcAft>
                <a:spcPts val="0"/>
              </a:spcAft>
              <a:buClr>
                <a:srgbClr val="EEF2EC"/>
              </a:buClr>
              <a:buSzPct val="100000"/>
              <a:buFont typeface="Hind Light"/>
              <a:buNone/>
              <a:defRPr sz="48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75" name="Shape 75"/>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range subsection divider">
    <p:bg>
      <p:bgPr>
        <a:blipFill rotWithShape="1">
          <a:blip r:embed="rId2">
            <a:alphaModFix/>
          </a:blip>
          <a:stretch>
            <a:fillRect/>
          </a:stretch>
        </a:blip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539999" y="4279119"/>
            <a:ext cx="5715737" cy="805094"/>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rgbClr val="EEF2EC"/>
              </a:buClr>
              <a:buSzPct val="100000"/>
              <a:buFont typeface="Hind Light"/>
              <a:buNone/>
              <a:defRPr sz="24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1200"/>
              </a:spcBef>
              <a:spcAft>
                <a:spcPts val="0"/>
              </a:spcAft>
              <a:buClr>
                <a:srgbClr val="EEF2EC"/>
              </a:buClr>
              <a:buSzPct val="100000"/>
              <a:buFont typeface="Hind Light"/>
              <a:buNone/>
              <a:defRPr sz="2400" b="0" i="0" u="none" strike="noStrike" cap="none">
                <a:solidFill>
                  <a:srgbClr val="EEF2EC"/>
                </a:solidFill>
                <a:latin typeface="Hind Light"/>
                <a:ea typeface="Hind Light"/>
                <a:cs typeface="Hind Light"/>
                <a:sym typeface="Hind Light"/>
              </a:defRPr>
            </a:lvl2pPr>
            <a:lvl3pPr marL="359999" marR="0" lvl="2" indent="-250271" algn="l" rtl="0">
              <a:lnSpc>
                <a:spcPct val="105999"/>
              </a:lnSpc>
              <a:spcBef>
                <a:spcPts val="1200"/>
              </a:spcBef>
              <a:spcAft>
                <a:spcPts val="0"/>
              </a:spcAft>
              <a:buClr>
                <a:srgbClr val="EEF2EC"/>
              </a:buClr>
              <a:buSzPct val="72000"/>
              <a:buFont typeface="Hind Light"/>
              <a:buChar char="—"/>
              <a:defRPr sz="2400" b="0" i="0" u="none" strike="noStrike" cap="none">
                <a:solidFill>
                  <a:srgbClr val="EEF2EC"/>
                </a:solidFill>
                <a:latin typeface="Hind Light"/>
                <a:ea typeface="Hind Light"/>
                <a:cs typeface="Hind Light"/>
                <a:sym typeface="Hind Light"/>
              </a:defRPr>
            </a:lvl3pPr>
            <a:lvl4pPr marL="634625" marR="0" lvl="3" indent="-179965" algn="l" rtl="0">
              <a:lnSpc>
                <a:spcPct val="105999"/>
              </a:lnSpc>
              <a:spcBef>
                <a:spcPts val="1200"/>
              </a:spcBef>
              <a:spcAft>
                <a:spcPts val="0"/>
              </a:spcAft>
              <a:buClr>
                <a:srgbClr val="EEF2EC"/>
              </a:buClr>
              <a:buSzPct val="90000"/>
              <a:buFont typeface="Hind Light"/>
              <a:buChar char="–"/>
              <a:defRPr sz="2400" b="0" i="0" u="none" strike="noStrike" cap="none">
                <a:solidFill>
                  <a:srgbClr val="EEF2EC"/>
                </a:solidFill>
                <a:latin typeface="Hind Light"/>
                <a:ea typeface="Hind Light"/>
                <a:cs typeface="Hind Light"/>
                <a:sym typeface="Hind Light"/>
              </a:defRPr>
            </a:lvl4pPr>
            <a:lvl5pPr marL="838624" marR="0" lvl="4" indent="-152824" algn="l" rtl="0">
              <a:lnSpc>
                <a:spcPct val="105999"/>
              </a:lnSpc>
              <a:spcBef>
                <a:spcPts val="1200"/>
              </a:spcBef>
              <a:spcAft>
                <a:spcPts val="0"/>
              </a:spcAft>
              <a:buClr>
                <a:srgbClr val="EEF2EC"/>
              </a:buClr>
              <a:buSzPct val="75000"/>
              <a:buFont typeface="Hind Light"/>
              <a:buChar char="•"/>
              <a:defRPr sz="24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78" name="Shape 78"/>
          <p:cNvSpPr txBox="1">
            <a:spLocks noGrp="1"/>
          </p:cNvSpPr>
          <p:nvPr>
            <p:ph type="title"/>
          </p:nvPr>
        </p:nvSpPr>
        <p:spPr>
          <a:xfrm>
            <a:off x="539999" y="2461259"/>
            <a:ext cx="11127885" cy="768226"/>
          </a:xfrm>
          <a:prstGeom prst="rect">
            <a:avLst/>
          </a:prstGeom>
          <a:noFill/>
          <a:ln>
            <a:noFill/>
          </a:ln>
        </p:spPr>
        <p:txBody>
          <a:bodyPr wrap="square" lIns="91425" tIns="91425" rIns="91425" bIns="91425" anchor="t" anchorCtr="0"/>
          <a:lstStyle>
            <a:lvl1pPr marL="0" marR="0" lvl="0" indent="0" algn="l" rtl="0">
              <a:lnSpc>
                <a:spcPct val="104000"/>
              </a:lnSpc>
              <a:spcBef>
                <a:spcPts val="0"/>
              </a:spcBef>
              <a:spcAft>
                <a:spcPts val="0"/>
              </a:spcAft>
              <a:buClr>
                <a:srgbClr val="EEF2EC"/>
              </a:buClr>
              <a:buSzPct val="100000"/>
              <a:buFont typeface="Hind Light"/>
              <a:buNone/>
              <a:defRPr sz="48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79" name="Shape 79"/>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Quote/statement">
    <p:bg>
      <p:bgPr>
        <a:solidFill>
          <a:srgbClr val="0C1C2C"/>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33250" y="952107"/>
            <a:ext cx="11129024" cy="4845378"/>
          </a:xfrm>
          <a:prstGeom prst="rect">
            <a:avLst/>
          </a:prstGeom>
          <a:noFill/>
          <a:ln>
            <a:noFill/>
          </a:ln>
        </p:spPr>
        <p:txBody>
          <a:bodyPr wrap="square" lIns="91425" tIns="91425" rIns="91425" bIns="91425" anchor="ctr" anchorCtr="0"/>
          <a:lstStyle>
            <a:lvl1pPr marL="0" marR="0" lvl="0" indent="0" algn="ctr" rtl="0">
              <a:lnSpc>
                <a:spcPct val="104000"/>
              </a:lnSpc>
              <a:spcBef>
                <a:spcPts val="0"/>
              </a:spcBef>
              <a:spcAft>
                <a:spcPts val="0"/>
              </a:spcAft>
              <a:buClr>
                <a:srgbClr val="EEF2EC"/>
              </a:buClr>
              <a:buSzPct val="100000"/>
              <a:buFont typeface="Hind Light"/>
              <a:buNone/>
              <a:defRPr sz="48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82" name="Shape 82"/>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Get involved – Green template">
    <p:bg>
      <p:bgPr>
        <a:blipFill rotWithShape="1">
          <a:blip r:embed="rId2">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p:nvPr/>
        </p:nvSpPr>
        <p:spPr>
          <a:xfrm>
            <a:off x="6173787" y="4367212"/>
            <a:ext cx="1812927" cy="8128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Visit us at</a:t>
            </a:r>
          </a:p>
          <a:p>
            <a:pPr marL="0" marR="0" lvl="1" indent="-63500" algn="l" rtl="0">
              <a:lnSpc>
                <a:spcPct val="100000"/>
              </a:lnSpc>
              <a:spcBef>
                <a:spcPts val="0"/>
              </a:spcBef>
              <a:spcAft>
                <a:spcPts val="0"/>
              </a:spcAft>
              <a:buClr>
                <a:srgbClr val="EEF2EC"/>
              </a:buClr>
              <a:buSzPct val="100000"/>
              <a:buFont typeface="Hind Medium"/>
              <a:buNone/>
            </a:pPr>
            <a:r>
              <a:rPr lang="en-US" sz="1000" b="0" i="0" u="none" strike="noStrike" cap="none">
                <a:solidFill>
                  <a:srgbClr val="EEF2EC"/>
                </a:solidFill>
                <a:latin typeface="Hind Medium"/>
                <a:ea typeface="Hind Medium"/>
                <a:cs typeface="Hind Medium"/>
                <a:sym typeface="Hind Medium"/>
              </a:rPr>
              <a:t>www.internetsociety.org</a:t>
            </a:r>
          </a:p>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Follow us</a:t>
            </a:r>
          </a:p>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@internetsociety</a:t>
            </a:r>
          </a:p>
        </p:txBody>
      </p:sp>
      <p:sp>
        <p:nvSpPr>
          <p:cNvPr id="85" name="Shape 85"/>
          <p:cNvSpPr txBox="1"/>
          <p:nvPr/>
        </p:nvSpPr>
        <p:spPr>
          <a:xfrm>
            <a:off x="8056563" y="4367212"/>
            <a:ext cx="1812927" cy="10160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Galerie Jean-Malbuisson 15,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CH-1204 Geneva,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Switzerland.</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+41 22 807 1444</a:t>
            </a:r>
          </a:p>
        </p:txBody>
      </p:sp>
      <p:sp>
        <p:nvSpPr>
          <p:cNvPr id="86" name="Shape 86"/>
          <p:cNvSpPr txBox="1"/>
          <p:nvPr/>
        </p:nvSpPr>
        <p:spPr>
          <a:xfrm>
            <a:off x="9932988" y="4367212"/>
            <a:ext cx="1812927" cy="1016001"/>
          </a:xfrm>
          <a:prstGeom prst="rect">
            <a:avLst/>
          </a:prstGeom>
          <a:noFill/>
          <a:ln>
            <a:noFill/>
          </a:ln>
        </p:spPr>
        <p:txBody>
          <a:bodyPr wrap="square" lIns="0" tIns="0" rIns="0" bIns="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1775 Wiehle Avenue,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Suite 201, Reston, VA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20190-5108 USA. </a:t>
            </a:r>
            <a:br>
              <a:rPr lang="en-US" sz="1000" b="0" i="0" u="none" strike="noStrike" cap="none">
                <a:solidFill>
                  <a:srgbClr val="EEF2EC"/>
                </a:solidFill>
                <a:latin typeface="Hind Light"/>
                <a:ea typeface="Hind Light"/>
                <a:cs typeface="Hind Light"/>
                <a:sym typeface="Hind Light"/>
              </a:rPr>
            </a:br>
            <a:r>
              <a:rPr lang="en-US" sz="1000" b="0" i="0" u="none" strike="noStrike" cap="none">
                <a:solidFill>
                  <a:srgbClr val="EEF2EC"/>
                </a:solidFill>
                <a:latin typeface="Hind Light"/>
                <a:ea typeface="Hind Light"/>
                <a:cs typeface="Hind Light"/>
                <a:sym typeface="Hind Light"/>
              </a:rPr>
              <a:t>+1 703 439 2120</a:t>
            </a:r>
          </a:p>
        </p:txBody>
      </p:sp>
      <p:sp>
        <p:nvSpPr>
          <p:cNvPr id="87" name="Shape 87"/>
          <p:cNvSpPr txBox="1"/>
          <p:nvPr/>
        </p:nvSpPr>
        <p:spPr>
          <a:xfrm>
            <a:off x="539999" y="2281238"/>
            <a:ext cx="9001126" cy="1219201"/>
          </a:xfrm>
          <a:prstGeom prst="rect">
            <a:avLst/>
          </a:prstGeom>
          <a:noFill/>
          <a:ln>
            <a:noFill/>
          </a:ln>
        </p:spPr>
        <p:txBody>
          <a:bodyPr wrap="square" lIns="0" tIns="0" rIns="0" bIns="0" anchor="t" anchorCtr="0">
            <a:noAutofit/>
          </a:bodyPr>
          <a:lstStyle/>
          <a:p>
            <a:pPr marL="0" marR="0" lvl="0" indent="-381000" algn="l" rtl="0">
              <a:lnSpc>
                <a:spcPct val="109000"/>
              </a:lnSpc>
              <a:spcBef>
                <a:spcPts val="0"/>
              </a:spcBef>
              <a:spcAft>
                <a:spcPts val="0"/>
              </a:spcAft>
              <a:buClr>
                <a:srgbClr val="EEF2EC"/>
              </a:buClr>
              <a:buSzPct val="100000"/>
              <a:buFont typeface="Hind Light"/>
              <a:buNone/>
            </a:pPr>
            <a:r>
              <a:rPr lang="en-US" sz="6000" b="0" i="0" u="none" strike="noStrike" cap="none">
                <a:solidFill>
                  <a:srgbClr val="EEF2EC"/>
                </a:solidFill>
                <a:latin typeface="Hind Light"/>
                <a:ea typeface="Hind Light"/>
                <a:cs typeface="Hind Light"/>
                <a:sym typeface="Hind Light"/>
              </a:rPr>
              <a:t>Get involved.</a:t>
            </a:r>
          </a:p>
        </p:txBody>
      </p:sp>
      <p:sp>
        <p:nvSpPr>
          <p:cNvPr id="88" name="Shape 88"/>
          <p:cNvSpPr txBox="1">
            <a:spLocks noGrp="1"/>
          </p:cNvSpPr>
          <p:nvPr>
            <p:ph type="body" idx="1"/>
          </p:nvPr>
        </p:nvSpPr>
        <p:spPr>
          <a:xfrm>
            <a:off x="539999" y="4351780"/>
            <a:ext cx="4097554" cy="902125"/>
          </a:xfrm>
          <a:prstGeom prst="rect">
            <a:avLst/>
          </a:prstGeom>
          <a:noFill/>
          <a:ln>
            <a:noFill/>
          </a:ln>
        </p:spPr>
        <p:txBody>
          <a:bodyPr wrap="square" lIns="91425" tIns="91425" rIns="91425" bIns="91425" anchor="t" anchorCtr="0"/>
          <a:lstStyle>
            <a:lvl1pPr marL="0" marR="0" lvl="0"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1pPr>
            <a:lvl2pPr marL="0" marR="0" lvl="1"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2pPr>
            <a:lvl3pPr marL="0" marR="0" lvl="2" indent="0" algn="l" rtl="0">
              <a:lnSpc>
                <a:spcPct val="116999"/>
              </a:lnSpc>
              <a:spcBef>
                <a:spcPts val="1200"/>
              </a:spcBef>
              <a:spcAft>
                <a:spcPts val="0"/>
              </a:spcAft>
              <a:buClr>
                <a:srgbClr val="EEF2EC"/>
              </a:buClr>
              <a:buSzPct val="100000"/>
              <a:buFont typeface="Hind Light"/>
              <a:buNone/>
              <a:defRPr sz="1500" b="0" i="0" u="none" strike="noStrike" cap="none">
                <a:solidFill>
                  <a:srgbClr val="EEF2EC"/>
                </a:solidFill>
                <a:latin typeface="Hind Light"/>
                <a:ea typeface="Hind Light"/>
                <a:cs typeface="Hind Light"/>
                <a:sym typeface="Hind Light"/>
              </a:defRPr>
            </a:lvl3pPr>
            <a:lvl4pPr marL="517662" marR="0" lvl="3" indent="-114437" algn="l" rtl="0">
              <a:lnSpc>
                <a:spcPct val="116999"/>
              </a:lnSpc>
              <a:spcBef>
                <a:spcPts val="1200"/>
              </a:spcBef>
              <a:spcAft>
                <a:spcPts val="0"/>
              </a:spcAft>
              <a:buClr>
                <a:srgbClr val="EEF2EC"/>
              </a:buClr>
              <a:buSzPct val="90000"/>
              <a:buFont typeface="Hind Light"/>
              <a:buChar char="–"/>
              <a:defRPr sz="1500" b="0" i="0" u="none" strike="noStrike" cap="none">
                <a:solidFill>
                  <a:srgbClr val="EEF2EC"/>
                </a:solidFill>
                <a:latin typeface="Hind Light"/>
                <a:ea typeface="Hind Light"/>
                <a:cs typeface="Hind Light"/>
                <a:sym typeface="Hind Light"/>
              </a:defRPr>
            </a:lvl4pPr>
            <a:lvl5pPr marL="739662" marR="0" lvl="4" indent="-96724" algn="l" rtl="0">
              <a:lnSpc>
                <a:spcPct val="116999"/>
              </a:lnSpc>
              <a:spcBef>
                <a:spcPts val="1200"/>
              </a:spcBef>
              <a:spcAft>
                <a:spcPts val="0"/>
              </a:spcAft>
              <a:buClr>
                <a:srgbClr val="EEF2EC"/>
              </a:buClr>
              <a:buSzPct val="75000"/>
              <a:buFont typeface="Hind Light"/>
              <a:buChar char="•"/>
              <a:defRPr sz="15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89" name="Shape 89"/>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 column – Text only – Green template">
    <p:bg>
      <p:bgPr>
        <a:solidFill>
          <a:srgbClr val="EEF2EC"/>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40975" y="567099"/>
            <a:ext cx="11120696"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pic>
        <p:nvPicPr>
          <p:cNvPr id="92" name="Shape 92"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93" name="Shape 93"/>
          <p:cNvSpPr txBox="1">
            <a:spLocks noGrp="1"/>
          </p:cNvSpPr>
          <p:nvPr>
            <p:ph type="body" idx="1"/>
          </p:nvPr>
        </p:nvSpPr>
        <p:spPr>
          <a:xfrm>
            <a:off x="539999" y="1548398"/>
            <a:ext cx="5478182" cy="322037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1pPr>
            <a:lvl2pPr marL="0" marR="0" lvl="1"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2pPr>
            <a:lvl3pPr marL="299999" marR="0" lvl="2" indent="-208559" algn="l" rtl="0">
              <a:lnSpc>
                <a:spcPct val="105999"/>
              </a:lnSpc>
              <a:spcBef>
                <a:spcPts val="1200"/>
              </a:spcBef>
              <a:spcAft>
                <a:spcPts val="0"/>
              </a:spcAft>
              <a:buClr>
                <a:srgbClr val="0C1C2C"/>
              </a:buClr>
              <a:buSzPct val="72000"/>
              <a:buFont typeface="Hind Light"/>
              <a:buChar char="—"/>
              <a:defRPr sz="2000" b="0" i="0" u="none" strike="noStrike" cap="none">
                <a:solidFill>
                  <a:srgbClr val="0C1C2C"/>
                </a:solidFill>
                <a:latin typeface="Hind Light"/>
                <a:ea typeface="Hind Light"/>
                <a:cs typeface="Hind Light"/>
                <a:sym typeface="Hind Light"/>
              </a:defRPr>
            </a:lvl3pPr>
            <a:lvl4pPr marL="582640" marR="0" lvl="3" indent="-150840" algn="l" rtl="0">
              <a:lnSpc>
                <a:spcPct val="105999"/>
              </a:lnSpc>
              <a:spcBef>
                <a:spcPts val="1200"/>
              </a:spcBef>
              <a:spcAft>
                <a:spcPts val="0"/>
              </a:spcAft>
              <a:buClr>
                <a:srgbClr val="0C1C2C"/>
              </a:buClr>
              <a:buSzPct val="90000"/>
              <a:buFont typeface="Hind Light"/>
              <a:buChar char="–"/>
              <a:defRPr sz="2000" b="0" i="0" u="none" strike="noStrike" cap="none">
                <a:solidFill>
                  <a:srgbClr val="0C1C2C"/>
                </a:solidFill>
                <a:latin typeface="Hind Light"/>
                <a:ea typeface="Hind Light"/>
                <a:cs typeface="Hind Light"/>
                <a:sym typeface="Hind Light"/>
              </a:defRPr>
            </a:lvl4pPr>
            <a:lvl5pPr marL="794640" marR="0" lvl="4" indent="-127890" algn="l" rtl="0">
              <a:lnSpc>
                <a:spcPct val="105999"/>
              </a:lnSpc>
              <a:spcBef>
                <a:spcPts val="1200"/>
              </a:spcBef>
              <a:spcAft>
                <a:spcPts val="0"/>
              </a:spcAft>
              <a:buClr>
                <a:srgbClr val="0C1C2C"/>
              </a:buClr>
              <a:buSzPct val="75000"/>
              <a:buFont typeface="Hind Light"/>
              <a:buChar char="•"/>
              <a:defRPr sz="2000" b="0" i="0" u="none" strike="noStrike" cap="none">
                <a:solidFill>
                  <a:srgbClr val="0C1C2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94" name="Shape 94"/>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2 column – Text + image – Green template">
    <p:bg>
      <p:bgPr>
        <a:solidFill>
          <a:srgbClr val="EEF2EC"/>
        </a:solidFill>
        <a:effectLst/>
      </p:bgPr>
    </p:bg>
    <p:spTree>
      <p:nvGrpSpPr>
        <p:cNvPr id="1" name="Shape 95"/>
        <p:cNvGrpSpPr/>
        <p:nvPr/>
      </p:nvGrpSpPr>
      <p:grpSpPr>
        <a:xfrm>
          <a:off x="0" y="0"/>
          <a:ext cx="0" cy="0"/>
          <a:chOff x="0" y="0"/>
          <a:chExt cx="0" cy="0"/>
        </a:xfrm>
      </p:grpSpPr>
      <p:sp>
        <p:nvSpPr>
          <p:cNvPr id="96" name="Shape 96"/>
          <p:cNvSpPr/>
          <p:nvPr/>
        </p:nvSpPr>
        <p:spPr>
          <a:xfrm>
            <a:off x="6175375" y="522286"/>
            <a:ext cx="5486400" cy="5581653"/>
          </a:xfrm>
          <a:prstGeom prst="rect">
            <a:avLst/>
          </a:prstGeom>
          <a:solidFill>
            <a:srgbClr val="FFFFFF"/>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EEF2E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97" name="Shape 97"/>
          <p:cNvSpPr txBox="1">
            <a:spLocks noGrp="1"/>
          </p:cNvSpPr>
          <p:nvPr>
            <p:ph type="title"/>
          </p:nvPr>
        </p:nvSpPr>
        <p:spPr>
          <a:xfrm>
            <a:off x="540977" y="567099"/>
            <a:ext cx="5476774"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98" name="Shape 98"/>
          <p:cNvSpPr txBox="1">
            <a:spLocks noGrp="1"/>
          </p:cNvSpPr>
          <p:nvPr>
            <p:ph type="body" idx="1"/>
          </p:nvPr>
        </p:nvSpPr>
        <p:spPr>
          <a:xfrm>
            <a:off x="6286355" y="661059"/>
            <a:ext cx="5375917" cy="387929"/>
          </a:xfrm>
          <a:prstGeom prst="rect">
            <a:avLst/>
          </a:prstGeom>
          <a:noFill/>
          <a:ln>
            <a:noFill/>
          </a:ln>
        </p:spPr>
        <p:txBody>
          <a:bodyPr wrap="square" lIns="91425" tIns="91425" rIns="91425" bIns="91425" anchor="t" anchorCtr="0"/>
          <a:lstStyle>
            <a:lvl1pPr marL="0" marR="0" lvl="0" indent="0" algn="l" rtl="0">
              <a:lnSpc>
                <a:spcPct val="100000"/>
              </a:lnSpc>
              <a:spcBef>
                <a:spcPts val="1200"/>
              </a:spcBef>
              <a:spcAft>
                <a:spcPts val="0"/>
              </a:spcAft>
              <a:buClr>
                <a:srgbClr val="0C1C2C"/>
              </a:buClr>
              <a:buSzPct val="100000"/>
              <a:buFont typeface="Hind Light"/>
              <a:buNone/>
              <a:defRPr sz="1000" b="0" i="0" u="none" strike="noStrike" cap="none">
                <a:solidFill>
                  <a:srgbClr val="0C1C2C"/>
                </a:solidFill>
                <a:latin typeface="Hind Light"/>
                <a:ea typeface="Hind Light"/>
                <a:cs typeface="Hind Light"/>
                <a:sym typeface="Hind Light"/>
              </a:defRPr>
            </a:lvl1pPr>
            <a:lvl2pPr marL="0" marR="0" lvl="1" indent="0" algn="l" rtl="0">
              <a:lnSpc>
                <a:spcPct val="100000"/>
              </a:lnSpc>
              <a:spcBef>
                <a:spcPts val="1200"/>
              </a:spcBef>
              <a:spcAft>
                <a:spcPts val="0"/>
              </a:spcAft>
              <a:buClr>
                <a:srgbClr val="0C1C2C"/>
              </a:buClr>
              <a:buSzPct val="100000"/>
              <a:buFont typeface="Hind Light"/>
              <a:buNone/>
              <a:defRPr sz="1000" b="0" i="0" u="none" strike="noStrike" cap="none">
                <a:solidFill>
                  <a:srgbClr val="0C1C2C"/>
                </a:solidFill>
                <a:latin typeface="Hind Light"/>
                <a:ea typeface="Hind Light"/>
                <a:cs typeface="Hind Light"/>
                <a:sym typeface="Hind Light"/>
              </a:defRPr>
            </a:lvl2pPr>
            <a:lvl3pPr marL="149998" marR="0" lvl="2" indent="-104278" algn="l" rtl="0">
              <a:lnSpc>
                <a:spcPct val="100000"/>
              </a:lnSpc>
              <a:spcBef>
                <a:spcPts val="1200"/>
              </a:spcBef>
              <a:spcAft>
                <a:spcPts val="0"/>
              </a:spcAft>
              <a:buClr>
                <a:srgbClr val="0C1C2C"/>
              </a:buClr>
              <a:buSzPct val="72000"/>
              <a:buFont typeface="Hind Light"/>
              <a:buChar char="—"/>
              <a:defRPr sz="1000" b="0" i="0" u="none" strike="noStrike" cap="none">
                <a:solidFill>
                  <a:srgbClr val="0C1C2C"/>
                </a:solidFill>
                <a:latin typeface="Hind Light"/>
                <a:ea typeface="Hind Light"/>
                <a:cs typeface="Hind Light"/>
                <a:sym typeface="Hind Light"/>
              </a:defRPr>
            </a:lvl3pPr>
            <a:lvl4pPr marL="452682" marR="0" lvl="3" indent="-78032" algn="l" rtl="0">
              <a:lnSpc>
                <a:spcPct val="100000"/>
              </a:lnSpc>
              <a:spcBef>
                <a:spcPts val="1200"/>
              </a:spcBef>
              <a:spcAft>
                <a:spcPts val="0"/>
              </a:spcAft>
              <a:buClr>
                <a:srgbClr val="0C1C2C"/>
              </a:buClr>
              <a:buSzPct val="90000"/>
              <a:buFont typeface="Hind Light"/>
              <a:buChar char="–"/>
              <a:defRPr sz="1000" b="0" i="0" u="none" strike="noStrike" cap="none">
                <a:solidFill>
                  <a:srgbClr val="0C1C2C"/>
                </a:solidFill>
                <a:latin typeface="Hind Light"/>
                <a:ea typeface="Hind Light"/>
                <a:cs typeface="Hind Light"/>
                <a:sym typeface="Hind Light"/>
              </a:defRPr>
            </a:lvl4pPr>
            <a:lvl5pPr marL="684683" marR="0" lvl="4" indent="-65558" algn="l" rtl="0">
              <a:lnSpc>
                <a:spcPct val="100000"/>
              </a:lnSpc>
              <a:spcBef>
                <a:spcPts val="1200"/>
              </a:spcBef>
              <a:spcAft>
                <a:spcPts val="0"/>
              </a:spcAft>
              <a:buClr>
                <a:srgbClr val="0C1C2C"/>
              </a:buClr>
              <a:buSzPct val="75000"/>
              <a:buFont typeface="Hind Light"/>
              <a:buChar char="•"/>
              <a:defRPr sz="1000" b="0" i="0" u="none" strike="noStrike" cap="none">
                <a:solidFill>
                  <a:srgbClr val="0C1C2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99" name="Shape 99"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100" name="Shape 100"/>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2 column – Text + large image – Green template">
    <p:bg>
      <p:bgPr>
        <a:solidFill>
          <a:srgbClr val="EEF2EC"/>
        </a:solidFill>
        <a:effectLst/>
      </p:bgPr>
    </p:bg>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6168854" y="0"/>
            <a:ext cx="6023146" cy="6858000"/>
          </a:xfrm>
          <a:prstGeom prst="rect">
            <a:avLst/>
          </a:prstGeom>
          <a:no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103" name="Shape 103"/>
          <p:cNvSpPr txBox="1">
            <a:spLocks noGrp="1"/>
          </p:cNvSpPr>
          <p:nvPr>
            <p:ph type="title"/>
          </p:nvPr>
        </p:nvSpPr>
        <p:spPr>
          <a:xfrm>
            <a:off x="540975" y="567099"/>
            <a:ext cx="5479203"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104" name="Shape 104"/>
          <p:cNvSpPr txBox="1">
            <a:spLocks noGrp="1"/>
          </p:cNvSpPr>
          <p:nvPr>
            <p:ph type="body" idx="1"/>
          </p:nvPr>
        </p:nvSpPr>
        <p:spPr>
          <a:xfrm>
            <a:off x="6286355" y="661059"/>
            <a:ext cx="5375917" cy="387929"/>
          </a:xfrm>
          <a:prstGeom prst="rect">
            <a:avLst/>
          </a:prstGeom>
          <a:noFill/>
          <a:ln>
            <a:noFill/>
          </a:ln>
        </p:spPr>
        <p:txBody>
          <a:bodyPr wrap="square" lIns="91425" tIns="91425" rIns="91425" bIns="91425" anchor="t" anchorCtr="0"/>
          <a:lstStyle>
            <a:lvl1pPr marL="0" marR="0" lvl="0" indent="0" algn="l" rtl="0">
              <a:lnSpc>
                <a:spcPct val="100000"/>
              </a:lnSpc>
              <a:spcBef>
                <a:spcPts val="1200"/>
              </a:spcBef>
              <a:spcAft>
                <a:spcPts val="0"/>
              </a:spcAft>
              <a:buClr>
                <a:srgbClr val="FFFFFF"/>
              </a:buClr>
              <a:buSzPct val="100000"/>
              <a:buFont typeface="Hind Light"/>
              <a:buNone/>
              <a:defRPr sz="1000" b="0" i="0" u="none" strike="noStrike" cap="none">
                <a:solidFill>
                  <a:srgbClr val="FFFFFF"/>
                </a:solidFill>
                <a:latin typeface="Hind Light"/>
                <a:ea typeface="Hind Light"/>
                <a:cs typeface="Hind Light"/>
                <a:sym typeface="Hind Light"/>
              </a:defRPr>
            </a:lvl1pPr>
            <a:lvl2pPr marL="0" marR="0" lvl="1" indent="0" algn="l" rtl="0">
              <a:lnSpc>
                <a:spcPct val="100000"/>
              </a:lnSpc>
              <a:spcBef>
                <a:spcPts val="1200"/>
              </a:spcBef>
              <a:spcAft>
                <a:spcPts val="0"/>
              </a:spcAft>
              <a:buClr>
                <a:srgbClr val="FFFFFF"/>
              </a:buClr>
              <a:buSzPct val="100000"/>
              <a:buFont typeface="Hind Light"/>
              <a:buNone/>
              <a:defRPr sz="1000" b="0" i="0" u="none" strike="noStrike" cap="none">
                <a:solidFill>
                  <a:srgbClr val="FFFFFF"/>
                </a:solidFill>
                <a:latin typeface="Hind Light"/>
                <a:ea typeface="Hind Light"/>
                <a:cs typeface="Hind Light"/>
                <a:sym typeface="Hind Light"/>
              </a:defRPr>
            </a:lvl2pPr>
            <a:lvl3pPr marL="149998" marR="0" lvl="2" indent="-104278" algn="l" rtl="0">
              <a:lnSpc>
                <a:spcPct val="100000"/>
              </a:lnSpc>
              <a:spcBef>
                <a:spcPts val="1200"/>
              </a:spcBef>
              <a:spcAft>
                <a:spcPts val="0"/>
              </a:spcAft>
              <a:buClr>
                <a:srgbClr val="FFFFFF"/>
              </a:buClr>
              <a:buSzPct val="72000"/>
              <a:buFont typeface="Hind Light"/>
              <a:buChar char="—"/>
              <a:defRPr sz="1000" b="0" i="0" u="none" strike="noStrike" cap="none">
                <a:solidFill>
                  <a:srgbClr val="FFFFFF"/>
                </a:solidFill>
                <a:latin typeface="Hind Light"/>
                <a:ea typeface="Hind Light"/>
                <a:cs typeface="Hind Light"/>
                <a:sym typeface="Hind Light"/>
              </a:defRPr>
            </a:lvl3pPr>
            <a:lvl4pPr marL="452682" marR="0" lvl="3" indent="-78032" algn="l" rtl="0">
              <a:lnSpc>
                <a:spcPct val="100000"/>
              </a:lnSpc>
              <a:spcBef>
                <a:spcPts val="1200"/>
              </a:spcBef>
              <a:spcAft>
                <a:spcPts val="0"/>
              </a:spcAft>
              <a:buClr>
                <a:srgbClr val="FFFFFF"/>
              </a:buClr>
              <a:buSzPct val="90000"/>
              <a:buFont typeface="Hind Light"/>
              <a:buChar char="–"/>
              <a:defRPr sz="1000" b="0" i="0" u="none" strike="noStrike" cap="none">
                <a:solidFill>
                  <a:srgbClr val="FFFFFF"/>
                </a:solidFill>
                <a:latin typeface="Hind Light"/>
                <a:ea typeface="Hind Light"/>
                <a:cs typeface="Hind Light"/>
                <a:sym typeface="Hind Light"/>
              </a:defRPr>
            </a:lvl4pPr>
            <a:lvl5pPr marL="684683" marR="0" lvl="4" indent="-65558" algn="l" rtl="0">
              <a:lnSpc>
                <a:spcPct val="100000"/>
              </a:lnSpc>
              <a:spcBef>
                <a:spcPts val="1200"/>
              </a:spcBef>
              <a:spcAft>
                <a:spcPts val="0"/>
              </a:spcAft>
              <a:buClr>
                <a:srgbClr val="FFFFFF"/>
              </a:buClr>
              <a:buSzPct val="75000"/>
              <a:buFont typeface="Hind Light"/>
              <a:buChar char="•"/>
              <a:defRPr sz="1000" b="0" i="0" u="none" strike="noStrike" cap="none">
                <a:solidFill>
                  <a:srgbClr val="FFFFFF"/>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105" name="Shape 105"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106" name="Shape 106"/>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Quote/statement – Neutral gree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842400" y="525599"/>
            <a:ext cx="10508400" cy="5572803"/>
          </a:xfrm>
          <a:prstGeom prst="rect">
            <a:avLst/>
          </a:prstGeom>
          <a:noFill/>
          <a:ln>
            <a:noFill/>
          </a:ln>
        </p:spPr>
        <p:txBody>
          <a:bodyPr wrap="square" lIns="91425" tIns="91425" rIns="91425" bIns="91425" anchor="ctr" anchorCtr="0"/>
          <a:lstStyle>
            <a:lvl1pPr marL="0" marR="0" lvl="0" indent="0" algn="ctr" rtl="0">
              <a:lnSpc>
                <a:spcPct val="110000"/>
              </a:lnSpc>
              <a:spcBef>
                <a:spcPts val="2000"/>
              </a:spcBef>
              <a:spcAft>
                <a:spcPts val="0"/>
              </a:spcAft>
              <a:buClr>
                <a:srgbClr val="0C1C2C"/>
              </a:buClr>
              <a:buSzPct val="100000"/>
              <a:buFont typeface="Hind Light"/>
              <a:buNone/>
              <a:defRPr sz="3600" b="0" i="0" u="none" strike="noStrike" cap="none">
                <a:solidFill>
                  <a:srgbClr val="0C1C2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0C1C2C"/>
              </a:buClr>
              <a:buSzPct val="100000"/>
              <a:buFont typeface="Hind Light"/>
              <a:buNone/>
              <a:defRPr sz="3600" b="0" i="0" u="none" strike="noStrike" cap="none">
                <a:solidFill>
                  <a:srgbClr val="0C1C2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0C1C2C"/>
              </a:buClr>
              <a:buSzPct val="72000"/>
              <a:buFont typeface="Hind Light"/>
              <a:buChar char="—"/>
              <a:defRPr sz="3600" b="0" i="0" u="none" strike="noStrike" cap="none">
                <a:solidFill>
                  <a:srgbClr val="0C1C2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0C1C2C"/>
              </a:buClr>
              <a:buSzPct val="90000"/>
              <a:buFont typeface="Hind Light"/>
              <a:buChar char="–"/>
              <a:defRPr sz="3600" b="0" i="0" u="none" strike="noStrike" cap="none">
                <a:solidFill>
                  <a:srgbClr val="0C1C2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0C1C2C"/>
              </a:buClr>
              <a:buSzPct val="75000"/>
              <a:buFont typeface="Hind Light"/>
              <a:buChar char="•"/>
              <a:defRPr sz="3600" b="0" i="0" u="none" strike="noStrike" cap="none">
                <a:solidFill>
                  <a:srgbClr val="0C1C2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109" name="Shape 109" descr="Picture 6"/>
          <p:cNvPicPr preferRelativeResize="0"/>
          <p:nvPr/>
        </p:nvPicPr>
        <p:blipFill rotWithShape="1">
          <a:blip r:embed="rId3">
            <a:alphaModFix/>
          </a:blip>
          <a:srcRect/>
          <a:stretch/>
        </p:blipFill>
        <p:spPr>
          <a:xfrm>
            <a:off x="533400" y="6299200"/>
            <a:ext cx="190500" cy="190500"/>
          </a:xfrm>
          <a:prstGeom prst="rect">
            <a:avLst/>
          </a:prstGeom>
          <a:noFill/>
          <a:ln>
            <a:noFill/>
          </a:ln>
        </p:spPr>
      </p:pic>
      <p:sp>
        <p:nvSpPr>
          <p:cNvPr id="110" name="Shape 110"/>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statement – Green templa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533250" y="525599"/>
            <a:ext cx="11129024" cy="5572803"/>
          </a:xfrm>
          <a:prstGeom prst="rect">
            <a:avLst/>
          </a:prstGeom>
          <a:noFill/>
          <a:ln>
            <a:noFill/>
          </a:ln>
        </p:spPr>
        <p:txBody>
          <a:bodyPr wrap="square" lIns="91425" tIns="91425" rIns="91425" bIns="91425" anchor="ctr"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20" name="Shape 20"/>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statement – Image">
    <p:bg>
      <p:bgPr>
        <a:solidFill>
          <a:srgbClr val="0C1C2C"/>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533250" y="952107"/>
            <a:ext cx="11129024" cy="4845378"/>
          </a:xfrm>
          <a:prstGeom prst="rect">
            <a:avLst/>
          </a:prstGeom>
          <a:noFill/>
          <a:ln>
            <a:noFill/>
          </a:ln>
        </p:spPr>
        <p:txBody>
          <a:bodyPr wrap="square" lIns="91425" tIns="91425" rIns="91425" bIns="91425" anchor="ctr" anchorCtr="0"/>
          <a:lstStyle>
            <a:lvl1pPr marL="0" marR="0" lvl="0" indent="0" algn="ctr" rtl="0">
              <a:lnSpc>
                <a:spcPct val="104000"/>
              </a:lnSpc>
              <a:spcBef>
                <a:spcPts val="0"/>
              </a:spcBef>
              <a:spcAft>
                <a:spcPts val="0"/>
              </a:spcAft>
              <a:buClr>
                <a:srgbClr val="EEF2EC"/>
              </a:buClr>
              <a:buSzPct val="100000"/>
              <a:buFont typeface="Hind Light"/>
              <a:buNone/>
              <a:defRPr sz="48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113" name="Shape 113"/>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 column – Content – Green template">
    <p:bg>
      <p:bgPr>
        <a:solidFill>
          <a:srgbClr val="EEF2EC"/>
        </a:solidFill>
        <a:effectLst/>
      </p:bgPr>
    </p:bg>
    <p:spTree>
      <p:nvGrpSpPr>
        <p:cNvPr id="1" name="Shape 114"/>
        <p:cNvGrpSpPr/>
        <p:nvPr/>
      </p:nvGrpSpPr>
      <p:grpSpPr>
        <a:xfrm>
          <a:off x="0" y="0"/>
          <a:ext cx="0" cy="0"/>
          <a:chOff x="0" y="0"/>
          <a:chExt cx="0" cy="0"/>
        </a:xfrm>
      </p:grpSpPr>
      <p:pic>
        <p:nvPicPr>
          <p:cNvPr id="115" name="Shape 115" descr="Picture 8"/>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116" name="Shape 116"/>
          <p:cNvSpPr txBox="1">
            <a:spLocks noGrp="1"/>
          </p:cNvSpPr>
          <p:nvPr>
            <p:ph type="title"/>
          </p:nvPr>
        </p:nvSpPr>
        <p:spPr>
          <a:xfrm>
            <a:off x="540975" y="567099"/>
            <a:ext cx="11121298"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117" name="Shape 117"/>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statement – Blue template">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533250" y="525599"/>
            <a:ext cx="11129024" cy="5572803"/>
          </a:xfrm>
          <a:prstGeom prst="rect">
            <a:avLst/>
          </a:prstGeom>
          <a:noFill/>
          <a:ln>
            <a:noFill/>
          </a:ln>
        </p:spPr>
        <p:txBody>
          <a:bodyPr wrap="square" lIns="91425" tIns="91425" rIns="91425" bIns="91425" anchor="ctr"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23" name="Shape 23"/>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 column – Text + graph – Green template">
    <p:bg>
      <p:bgPr>
        <a:solidFill>
          <a:srgbClr val="EEF2EC"/>
        </a:solidFill>
        <a:effectLst/>
      </p:bgPr>
    </p:bg>
    <p:spTree>
      <p:nvGrpSpPr>
        <p:cNvPr id="1" name="Shape 24"/>
        <p:cNvGrpSpPr/>
        <p:nvPr/>
      </p:nvGrpSpPr>
      <p:grpSpPr>
        <a:xfrm>
          <a:off x="0" y="0"/>
          <a:ext cx="0" cy="0"/>
          <a:chOff x="0" y="0"/>
          <a:chExt cx="0" cy="0"/>
        </a:xfrm>
      </p:grpSpPr>
      <p:sp>
        <p:nvSpPr>
          <p:cNvPr id="25" name="Shape 25"/>
          <p:cNvSpPr/>
          <p:nvPr/>
        </p:nvSpPr>
        <p:spPr>
          <a:xfrm>
            <a:off x="6169025" y="0"/>
            <a:ext cx="6022975" cy="6858000"/>
          </a:xfrm>
          <a:prstGeom prst="rect">
            <a:avLst/>
          </a:prstGeom>
          <a:solidFill>
            <a:srgbClr val="FFFFFF"/>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EEF2E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26" name="Shape 26"/>
          <p:cNvSpPr txBox="1">
            <a:spLocks noGrp="1"/>
          </p:cNvSpPr>
          <p:nvPr>
            <p:ph type="title"/>
          </p:nvPr>
        </p:nvSpPr>
        <p:spPr>
          <a:xfrm>
            <a:off x="540975" y="567099"/>
            <a:ext cx="5479201"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27" name="Shape 27"/>
          <p:cNvSpPr txBox="1">
            <a:spLocks noGrp="1"/>
          </p:cNvSpPr>
          <p:nvPr>
            <p:ph type="body" idx="1"/>
          </p:nvPr>
        </p:nvSpPr>
        <p:spPr>
          <a:xfrm>
            <a:off x="6286355" y="662400"/>
            <a:ext cx="5517718" cy="54470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chemeClr val="accent3"/>
              </a:buClr>
              <a:buSzPct val="100000"/>
              <a:buFont typeface="Hind Light"/>
              <a:buNone/>
              <a:defRPr sz="1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1200"/>
              </a:spcBef>
              <a:spcAft>
                <a:spcPts val="0"/>
              </a:spcAft>
              <a:buClr>
                <a:schemeClr val="accent3"/>
              </a:buClr>
              <a:buSzPct val="100000"/>
              <a:buFont typeface="Hind Light"/>
              <a:buNone/>
              <a:defRPr sz="1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1200"/>
              </a:spcBef>
              <a:spcAft>
                <a:spcPts val="0"/>
              </a:spcAft>
              <a:buClr>
                <a:schemeClr val="accent3"/>
              </a:buClr>
              <a:buSzPct val="100000"/>
              <a:buFont typeface="Hind Light"/>
              <a:buNone/>
              <a:defRPr sz="1000" b="0" i="0" u="none" strike="noStrike" cap="none">
                <a:solidFill>
                  <a:schemeClr val="accent3"/>
                </a:solidFill>
                <a:latin typeface="Hind Light"/>
                <a:ea typeface="Hind Light"/>
                <a:cs typeface="Hind Light"/>
                <a:sym typeface="Hind Light"/>
              </a:defRPr>
            </a:lvl3pPr>
            <a:lvl4pPr marL="556649" marR="0" lvl="3" indent="-181999" algn="l" rtl="0">
              <a:lnSpc>
                <a:spcPct val="105999"/>
              </a:lnSpc>
              <a:spcBef>
                <a:spcPts val="1200"/>
              </a:spcBef>
              <a:spcAft>
                <a:spcPts val="0"/>
              </a:spcAft>
              <a:buClr>
                <a:schemeClr val="accent3"/>
              </a:buClr>
              <a:buSzPct val="90000"/>
              <a:buFont typeface="Hind Light"/>
              <a:buChar char="–"/>
              <a:defRPr sz="1000" b="0" i="0" u="none" strike="noStrike" cap="none">
                <a:solidFill>
                  <a:schemeClr val="accent3"/>
                </a:solidFill>
                <a:latin typeface="Hind Light"/>
                <a:ea typeface="Hind Light"/>
                <a:cs typeface="Hind Light"/>
                <a:sym typeface="Hind Light"/>
              </a:defRPr>
            </a:lvl4pPr>
            <a:lvl5pPr marL="772649" marR="0" lvl="4" indent="-153524" algn="l" rtl="0">
              <a:lnSpc>
                <a:spcPct val="105999"/>
              </a:lnSpc>
              <a:spcBef>
                <a:spcPts val="1200"/>
              </a:spcBef>
              <a:spcAft>
                <a:spcPts val="0"/>
              </a:spcAft>
              <a:buClr>
                <a:schemeClr val="accent3"/>
              </a:buClr>
              <a:buSzPct val="75000"/>
              <a:buFont typeface="Hind Light"/>
              <a:buChar char="•"/>
              <a:defRPr sz="1000" b="0" i="0" u="none" strike="noStrike" cap="none">
                <a:solidFill>
                  <a:schemeClr val="accent3"/>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28" name="Shape 28"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29" name="Shape 29"/>
          <p:cNvSpPr txBox="1">
            <a:spLocks noGrp="1"/>
          </p:cNvSpPr>
          <p:nvPr>
            <p:ph type="sldNum" idx="12"/>
          </p:nvPr>
        </p:nvSpPr>
        <p:spPr>
          <a:xfrm>
            <a:off x="8610599" y="6356350"/>
            <a:ext cx="127001" cy="203200"/>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1 column – Text only – Green template">
    <p:bg>
      <p:bgPr>
        <a:solidFill>
          <a:srgbClr val="EEF2EC"/>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0975" y="567099"/>
            <a:ext cx="11121298" cy="537801"/>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pic>
        <p:nvPicPr>
          <p:cNvPr id="32" name="Shape 32"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33" name="Shape 33"/>
          <p:cNvSpPr txBox="1">
            <a:spLocks noGrp="1"/>
          </p:cNvSpPr>
          <p:nvPr>
            <p:ph type="body" idx="1"/>
          </p:nvPr>
        </p:nvSpPr>
        <p:spPr>
          <a:xfrm>
            <a:off x="540975" y="1408698"/>
            <a:ext cx="11121777" cy="322037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1pPr>
            <a:lvl2pPr marL="0" marR="0" lvl="1"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2pPr>
            <a:lvl3pPr marL="299999" marR="0" lvl="2" indent="-208559" algn="l" rtl="0">
              <a:lnSpc>
                <a:spcPct val="105999"/>
              </a:lnSpc>
              <a:spcBef>
                <a:spcPts val="1200"/>
              </a:spcBef>
              <a:spcAft>
                <a:spcPts val="0"/>
              </a:spcAft>
              <a:buClr>
                <a:srgbClr val="0C1C2C"/>
              </a:buClr>
              <a:buSzPct val="72000"/>
              <a:buFont typeface="Hind Light"/>
              <a:buChar char="—"/>
              <a:defRPr sz="2000" b="0" i="0" u="none" strike="noStrike" cap="none">
                <a:solidFill>
                  <a:srgbClr val="0C1C2C"/>
                </a:solidFill>
                <a:latin typeface="Hind Light"/>
                <a:ea typeface="Hind Light"/>
                <a:cs typeface="Hind Light"/>
                <a:sym typeface="Hind Light"/>
              </a:defRPr>
            </a:lvl3pPr>
            <a:lvl4pPr marL="582640" marR="0" lvl="3" indent="-150840" algn="l" rtl="0">
              <a:lnSpc>
                <a:spcPct val="105999"/>
              </a:lnSpc>
              <a:spcBef>
                <a:spcPts val="1200"/>
              </a:spcBef>
              <a:spcAft>
                <a:spcPts val="0"/>
              </a:spcAft>
              <a:buClr>
                <a:srgbClr val="0C1C2C"/>
              </a:buClr>
              <a:buSzPct val="90000"/>
              <a:buFont typeface="Hind Light"/>
              <a:buChar char="–"/>
              <a:defRPr sz="2000" b="0" i="0" u="none" strike="noStrike" cap="none">
                <a:solidFill>
                  <a:srgbClr val="0C1C2C"/>
                </a:solidFill>
                <a:latin typeface="Hind Light"/>
                <a:ea typeface="Hind Light"/>
                <a:cs typeface="Hind Light"/>
                <a:sym typeface="Hind Light"/>
              </a:defRPr>
            </a:lvl4pPr>
            <a:lvl5pPr marL="794640" marR="0" lvl="4" indent="-127890" algn="l" rtl="0">
              <a:lnSpc>
                <a:spcPct val="105999"/>
              </a:lnSpc>
              <a:spcBef>
                <a:spcPts val="1200"/>
              </a:spcBef>
              <a:spcAft>
                <a:spcPts val="0"/>
              </a:spcAft>
              <a:buClr>
                <a:srgbClr val="0C1C2C"/>
              </a:buClr>
              <a:buSzPct val="75000"/>
              <a:buFont typeface="Hind Light"/>
              <a:buChar char="•"/>
              <a:defRPr sz="2000" b="0" i="0" u="none" strike="noStrike" cap="none">
                <a:solidFill>
                  <a:srgbClr val="0C1C2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34" name="Shape 34"/>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Yellow subsection divider">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539999" y="4279119"/>
            <a:ext cx="5715737" cy="805094"/>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chemeClr val="accent4"/>
              </a:buClr>
              <a:buSzPct val="100000"/>
              <a:buFont typeface="Hind Light"/>
              <a:buNone/>
              <a:defRPr sz="2400" b="0" i="0" u="none" strike="noStrike" cap="none">
                <a:solidFill>
                  <a:schemeClr val="accent4"/>
                </a:solidFill>
                <a:latin typeface="Hind Light"/>
                <a:ea typeface="Hind Light"/>
                <a:cs typeface="Hind Light"/>
                <a:sym typeface="Hind Light"/>
              </a:defRPr>
            </a:lvl1pPr>
            <a:lvl2pPr marL="0" marR="0" lvl="1" indent="0" algn="l" rtl="0">
              <a:lnSpc>
                <a:spcPct val="105999"/>
              </a:lnSpc>
              <a:spcBef>
                <a:spcPts val="1200"/>
              </a:spcBef>
              <a:spcAft>
                <a:spcPts val="0"/>
              </a:spcAft>
              <a:buClr>
                <a:schemeClr val="accent4"/>
              </a:buClr>
              <a:buSzPct val="100000"/>
              <a:buFont typeface="Hind Light"/>
              <a:buNone/>
              <a:defRPr sz="2400" b="0" i="0" u="none" strike="noStrike" cap="none">
                <a:solidFill>
                  <a:schemeClr val="accent4"/>
                </a:solidFill>
                <a:latin typeface="Hind Light"/>
                <a:ea typeface="Hind Light"/>
                <a:cs typeface="Hind Light"/>
                <a:sym typeface="Hind Light"/>
              </a:defRPr>
            </a:lvl2pPr>
            <a:lvl3pPr marL="359999" marR="0" lvl="2" indent="-250271" algn="l" rtl="0">
              <a:lnSpc>
                <a:spcPct val="105999"/>
              </a:lnSpc>
              <a:spcBef>
                <a:spcPts val="1200"/>
              </a:spcBef>
              <a:spcAft>
                <a:spcPts val="0"/>
              </a:spcAft>
              <a:buClr>
                <a:schemeClr val="accent4"/>
              </a:buClr>
              <a:buSzPct val="72000"/>
              <a:buFont typeface="Hind Light"/>
              <a:buChar char="—"/>
              <a:defRPr sz="2400" b="0" i="0" u="none" strike="noStrike" cap="none">
                <a:solidFill>
                  <a:schemeClr val="accent4"/>
                </a:solidFill>
                <a:latin typeface="Hind Light"/>
                <a:ea typeface="Hind Light"/>
                <a:cs typeface="Hind Light"/>
                <a:sym typeface="Hind Light"/>
              </a:defRPr>
            </a:lvl3pPr>
            <a:lvl4pPr marL="634625" marR="0" lvl="3" indent="-179965" algn="l" rtl="0">
              <a:lnSpc>
                <a:spcPct val="105999"/>
              </a:lnSpc>
              <a:spcBef>
                <a:spcPts val="1200"/>
              </a:spcBef>
              <a:spcAft>
                <a:spcPts val="0"/>
              </a:spcAft>
              <a:buClr>
                <a:schemeClr val="accent4"/>
              </a:buClr>
              <a:buSzPct val="90000"/>
              <a:buFont typeface="Hind Light"/>
              <a:buChar char="–"/>
              <a:defRPr sz="2400" b="0" i="0" u="none" strike="noStrike" cap="none">
                <a:solidFill>
                  <a:schemeClr val="accent4"/>
                </a:solidFill>
                <a:latin typeface="Hind Light"/>
                <a:ea typeface="Hind Light"/>
                <a:cs typeface="Hind Light"/>
                <a:sym typeface="Hind Light"/>
              </a:defRPr>
            </a:lvl4pPr>
            <a:lvl5pPr marL="838624" marR="0" lvl="4" indent="-152824" algn="l" rtl="0">
              <a:lnSpc>
                <a:spcPct val="105999"/>
              </a:lnSpc>
              <a:spcBef>
                <a:spcPts val="1200"/>
              </a:spcBef>
              <a:spcAft>
                <a:spcPts val="0"/>
              </a:spcAft>
              <a:buClr>
                <a:schemeClr val="accent4"/>
              </a:buClr>
              <a:buSzPct val="75000"/>
              <a:buFont typeface="Hind Light"/>
              <a:buChar char="•"/>
              <a:defRPr sz="2400" b="0" i="0" u="none" strike="noStrike" cap="none">
                <a:solidFill>
                  <a:schemeClr val="accent4"/>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37" name="Shape 37"/>
          <p:cNvSpPr txBox="1">
            <a:spLocks noGrp="1"/>
          </p:cNvSpPr>
          <p:nvPr>
            <p:ph type="title"/>
          </p:nvPr>
        </p:nvSpPr>
        <p:spPr>
          <a:xfrm>
            <a:off x="539999" y="2461259"/>
            <a:ext cx="11127885" cy="768226"/>
          </a:xfrm>
          <a:prstGeom prst="rect">
            <a:avLst/>
          </a:prstGeom>
          <a:noFill/>
          <a:ln>
            <a:noFill/>
          </a:ln>
        </p:spPr>
        <p:txBody>
          <a:bodyPr wrap="square" lIns="91425" tIns="91425" rIns="91425" bIns="91425" anchor="t" anchorCtr="0"/>
          <a:lstStyle>
            <a:lvl1pPr marL="0" marR="0" lvl="0" indent="0" algn="l" rtl="0">
              <a:lnSpc>
                <a:spcPct val="104000"/>
              </a:lnSpc>
              <a:spcBef>
                <a:spcPts val="0"/>
              </a:spcBef>
              <a:spcAft>
                <a:spcPts val="0"/>
              </a:spcAft>
              <a:buClr>
                <a:schemeClr val="accent4"/>
              </a:buClr>
              <a:buSzPct val="100000"/>
              <a:buFont typeface="Hind Light"/>
              <a:buNone/>
              <a:defRPr sz="4800" b="0" i="0" u="none" strike="noStrike" cap="none">
                <a:solidFill>
                  <a:schemeClr val="accent4"/>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pic>
        <p:nvPicPr>
          <p:cNvPr id="38" name="Shape 38" descr="Picture 6"/>
          <p:cNvPicPr preferRelativeResize="0"/>
          <p:nvPr/>
        </p:nvPicPr>
        <p:blipFill rotWithShape="1">
          <a:blip r:embed="rId3">
            <a:alphaModFix/>
          </a:blip>
          <a:srcRect/>
          <a:stretch/>
        </p:blipFill>
        <p:spPr>
          <a:xfrm>
            <a:off x="533400" y="6299200"/>
            <a:ext cx="190500" cy="190500"/>
          </a:xfrm>
          <a:prstGeom prst="rect">
            <a:avLst/>
          </a:prstGeom>
          <a:noFill/>
          <a:ln>
            <a:noFill/>
          </a:ln>
        </p:spPr>
      </p:pic>
      <p:sp>
        <p:nvSpPr>
          <p:cNvPr id="39" name="Shape 39"/>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4 column – Chart – Green template">
    <p:bg>
      <p:bgPr>
        <a:solidFill>
          <a:srgbClr val="EEF2EC"/>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540975" y="567099"/>
            <a:ext cx="11121298" cy="391519"/>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42" name="Shape 42"/>
          <p:cNvSpPr txBox="1">
            <a:spLocks noGrp="1"/>
          </p:cNvSpPr>
          <p:nvPr>
            <p:ph type="body" idx="1"/>
          </p:nvPr>
        </p:nvSpPr>
        <p:spPr>
          <a:xfrm>
            <a:off x="533248" y="1774405"/>
            <a:ext cx="2662878" cy="3666148"/>
          </a:xfrm>
          <a:prstGeom prst="rect">
            <a:avLst/>
          </a:prstGeom>
          <a:solidFill>
            <a:srgbClr val="FFFFFF"/>
          </a:solidFill>
          <a:ln>
            <a:noFill/>
          </a:ln>
        </p:spPr>
        <p:txBody>
          <a:bodyPr wrap="square" lIns="91425" tIns="91425" rIns="91425" bIns="91425" anchor="t" anchorCtr="0"/>
          <a:lstStyle>
            <a:lvl1pPr marL="0" marR="0" lvl="0" indent="0" algn="ctr" rtl="0">
              <a:lnSpc>
                <a:spcPct val="115000"/>
              </a:lnSpc>
              <a:spcBef>
                <a:spcPts val="3200"/>
              </a:spcBef>
              <a:spcAft>
                <a:spcPts val="0"/>
              </a:spcAft>
              <a:buClr>
                <a:schemeClr val="accent3"/>
              </a:buClr>
              <a:buSzPct val="100000"/>
              <a:buFont typeface="Hind Light"/>
              <a:buNone/>
              <a:defRPr sz="3600" b="0" i="0" u="none" strike="noStrike" cap="none">
                <a:solidFill>
                  <a:schemeClr val="accent3"/>
                </a:solidFill>
                <a:latin typeface="Hind Light"/>
                <a:ea typeface="Hind Light"/>
                <a:cs typeface="Hind Light"/>
                <a:sym typeface="Hind Light"/>
              </a:defRPr>
            </a:lvl1pPr>
            <a:lvl2pPr marL="0" marR="0" lvl="1" indent="0" algn="ctr" rtl="0">
              <a:lnSpc>
                <a:spcPct val="115000"/>
              </a:lnSpc>
              <a:spcBef>
                <a:spcPts val="3200"/>
              </a:spcBef>
              <a:spcAft>
                <a:spcPts val="0"/>
              </a:spcAft>
              <a:buClr>
                <a:schemeClr val="accent3"/>
              </a:buClr>
              <a:buSzPct val="100000"/>
              <a:buFont typeface="Hind Light"/>
              <a:buNone/>
              <a:defRPr sz="3600" b="0" i="0" u="none" strike="noStrike" cap="none">
                <a:solidFill>
                  <a:schemeClr val="accent3"/>
                </a:solidFill>
                <a:latin typeface="Hind Light"/>
                <a:ea typeface="Hind Light"/>
                <a:cs typeface="Hind Light"/>
                <a:sym typeface="Hind Light"/>
              </a:defRPr>
            </a:lvl2pPr>
            <a:lvl3pPr marL="539999" marR="0" lvl="2" indent="-375407" algn="ctr" rtl="0">
              <a:lnSpc>
                <a:spcPct val="115000"/>
              </a:lnSpc>
              <a:spcBef>
                <a:spcPts val="3200"/>
              </a:spcBef>
              <a:spcAft>
                <a:spcPts val="0"/>
              </a:spcAft>
              <a:buClr>
                <a:schemeClr val="accent3"/>
              </a:buClr>
              <a:buSzPct val="72000"/>
              <a:buFont typeface="Hind Light"/>
              <a:buChar char="—"/>
              <a:defRPr sz="3600" b="0" i="0" u="none" strike="noStrike" cap="none">
                <a:solidFill>
                  <a:schemeClr val="accent3"/>
                </a:solidFill>
                <a:latin typeface="Hind Light"/>
                <a:ea typeface="Hind Light"/>
                <a:cs typeface="Hind Light"/>
                <a:sym typeface="Hind Light"/>
              </a:defRPr>
            </a:lvl3pPr>
            <a:lvl4pPr marL="790575" marR="0" lvl="3" indent="-267335" algn="ctr" rtl="0">
              <a:lnSpc>
                <a:spcPct val="115000"/>
              </a:lnSpc>
              <a:spcBef>
                <a:spcPts val="3200"/>
              </a:spcBef>
              <a:spcAft>
                <a:spcPts val="0"/>
              </a:spcAft>
              <a:buClr>
                <a:schemeClr val="accent3"/>
              </a:buClr>
              <a:buSzPct val="90000"/>
              <a:buFont typeface="Hind Light"/>
              <a:buChar char="–"/>
              <a:defRPr sz="3600" b="0" i="0" u="none" strike="noStrike" cap="none">
                <a:solidFill>
                  <a:schemeClr val="accent3"/>
                </a:solidFill>
                <a:latin typeface="Hind Light"/>
                <a:ea typeface="Hind Light"/>
                <a:cs typeface="Hind Light"/>
                <a:sym typeface="Hind Light"/>
              </a:defRPr>
            </a:lvl4pPr>
            <a:lvl5pPr marL="970573" marR="0" lvl="4" indent="-227623" algn="ctr" rtl="0">
              <a:lnSpc>
                <a:spcPct val="115000"/>
              </a:lnSpc>
              <a:spcBef>
                <a:spcPts val="3200"/>
              </a:spcBef>
              <a:spcAft>
                <a:spcPts val="0"/>
              </a:spcAft>
              <a:buClr>
                <a:schemeClr val="accent3"/>
              </a:buClr>
              <a:buSzPct val="75000"/>
              <a:buFont typeface="Hind Light"/>
              <a:buChar char="•"/>
              <a:defRPr sz="3600" b="0" i="0" u="none" strike="noStrike" cap="none">
                <a:solidFill>
                  <a:schemeClr val="accent3"/>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43" name="Shape 43"/>
          <p:cNvSpPr txBox="1">
            <a:spLocks noGrp="1"/>
          </p:cNvSpPr>
          <p:nvPr>
            <p:ph type="body" idx="2"/>
          </p:nvPr>
        </p:nvSpPr>
        <p:spPr>
          <a:xfrm>
            <a:off x="3355297" y="1774404"/>
            <a:ext cx="2662879" cy="3666149"/>
          </a:xfrm>
          <a:prstGeom prst="rect">
            <a:avLst/>
          </a:prstGeom>
          <a:solidFill>
            <a:srgbClr val="FFFFFF"/>
          </a:solid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44" name="Shape 44"/>
          <p:cNvSpPr txBox="1">
            <a:spLocks noGrp="1"/>
          </p:cNvSpPr>
          <p:nvPr>
            <p:ph type="body" idx="3"/>
          </p:nvPr>
        </p:nvSpPr>
        <p:spPr>
          <a:xfrm>
            <a:off x="6177345" y="1774404"/>
            <a:ext cx="2662879" cy="3666149"/>
          </a:xfrm>
          <a:prstGeom prst="rect">
            <a:avLst/>
          </a:prstGeom>
          <a:solidFill>
            <a:schemeClr val="accent3"/>
          </a:solid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45" name="Shape 45"/>
          <p:cNvSpPr txBox="1">
            <a:spLocks noGrp="1"/>
          </p:cNvSpPr>
          <p:nvPr>
            <p:ph type="body" idx="4"/>
          </p:nvPr>
        </p:nvSpPr>
        <p:spPr>
          <a:xfrm>
            <a:off x="8999394" y="1774404"/>
            <a:ext cx="2662879" cy="3666149"/>
          </a:xfrm>
          <a:prstGeom prst="rect">
            <a:avLst/>
          </a:prstGeom>
          <a:solidFill>
            <a:srgbClr val="FFFFFF"/>
          </a:solid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46" name="Shape 46"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47" name="Shape 47"/>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ver – Blue template">
    <p:bg>
      <p:bgPr>
        <a:blipFill rotWithShape="1">
          <a:blip r:embed="rId2">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p:nvPr/>
        </p:nvSpPr>
        <p:spPr>
          <a:xfrm>
            <a:off x="10358438" y="6246812"/>
            <a:ext cx="1519239" cy="152401"/>
          </a:xfrm>
          <a:prstGeom prst="rect">
            <a:avLst/>
          </a:prstGeom>
          <a:noFill/>
          <a:ln>
            <a:noFill/>
          </a:ln>
        </p:spPr>
        <p:txBody>
          <a:bodyPr wrap="square" lIns="0" tIns="0" rIns="0" bIns="0" anchor="t" anchorCtr="0">
            <a:noAutofit/>
          </a:bodyPr>
          <a:lstStyle/>
          <a:p>
            <a:pPr marL="0" marR="0" lvl="0" indent="-50800" algn="l" rtl="0">
              <a:lnSpc>
                <a:spcPct val="100000"/>
              </a:lnSpc>
              <a:spcBef>
                <a:spcPts val="0"/>
              </a:spcBef>
              <a:spcAft>
                <a:spcPts val="0"/>
              </a:spcAft>
              <a:buClr>
                <a:srgbClr val="EEF2EC"/>
              </a:buClr>
              <a:buSzPct val="100000"/>
              <a:buFont typeface="Hind Light"/>
              <a:buNone/>
            </a:pPr>
            <a:r>
              <a:rPr lang="en-US" sz="800" b="0" i="0" u="none" strike="noStrike" cap="none">
                <a:solidFill>
                  <a:srgbClr val="EEF2EC"/>
                </a:solidFill>
                <a:latin typeface="Hind Light"/>
                <a:ea typeface="Hind Light"/>
                <a:cs typeface="Hind Light"/>
                <a:sym typeface="Hind Light"/>
              </a:rPr>
              <a:t>Internet Society © 1992–2016</a:t>
            </a:r>
          </a:p>
        </p:txBody>
      </p:sp>
      <p:pic>
        <p:nvPicPr>
          <p:cNvPr id="50" name="Shape 50" descr="Picture 10"/>
          <p:cNvPicPr preferRelativeResize="0"/>
          <p:nvPr/>
        </p:nvPicPr>
        <p:blipFill rotWithShape="1">
          <a:blip r:embed="rId3">
            <a:alphaModFix/>
          </a:blip>
          <a:srcRect/>
          <a:stretch/>
        </p:blipFill>
        <p:spPr>
          <a:xfrm>
            <a:off x="9929813" y="2970213"/>
            <a:ext cx="1726023" cy="574823"/>
          </a:xfrm>
          <a:prstGeom prst="rect">
            <a:avLst/>
          </a:prstGeom>
          <a:noFill/>
          <a:ln>
            <a:noFill/>
          </a:ln>
        </p:spPr>
      </p:pic>
      <p:sp>
        <p:nvSpPr>
          <p:cNvPr id="51" name="Shape 51"/>
          <p:cNvSpPr txBox="1">
            <a:spLocks noGrp="1"/>
          </p:cNvSpPr>
          <p:nvPr>
            <p:ph type="body" idx="1"/>
          </p:nvPr>
        </p:nvSpPr>
        <p:spPr>
          <a:xfrm>
            <a:off x="539999" y="3355199"/>
            <a:ext cx="11109601" cy="45673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chemeClr val="accent3"/>
              </a:buClr>
              <a:buSzPct val="100000"/>
              <a:buFont typeface="Hind Light"/>
              <a:buNone/>
              <a:defRPr sz="28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1200"/>
              </a:spcBef>
              <a:spcAft>
                <a:spcPts val="0"/>
              </a:spcAft>
              <a:buClr>
                <a:schemeClr val="accent3"/>
              </a:buClr>
              <a:buSzPct val="100000"/>
              <a:buFont typeface="Hind Light"/>
              <a:buNone/>
              <a:defRPr sz="2800" b="0" i="0" u="none" strike="noStrike" cap="none">
                <a:solidFill>
                  <a:schemeClr val="accent3"/>
                </a:solidFill>
                <a:latin typeface="Hind Light"/>
                <a:ea typeface="Hind Light"/>
                <a:cs typeface="Hind Light"/>
                <a:sym typeface="Hind Light"/>
              </a:defRPr>
            </a:lvl2pPr>
            <a:lvl3pPr marL="419998" marR="0" lvl="2" indent="-291982" algn="l" rtl="0">
              <a:lnSpc>
                <a:spcPct val="105999"/>
              </a:lnSpc>
              <a:spcBef>
                <a:spcPts val="1200"/>
              </a:spcBef>
              <a:spcAft>
                <a:spcPts val="0"/>
              </a:spcAft>
              <a:buClr>
                <a:schemeClr val="accent3"/>
              </a:buClr>
              <a:buSzPct val="72000"/>
              <a:buFont typeface="Hind Light"/>
              <a:buChar char="—"/>
              <a:defRPr sz="2800" b="0" i="0" u="none" strike="noStrike" cap="none">
                <a:solidFill>
                  <a:schemeClr val="accent3"/>
                </a:solidFill>
                <a:latin typeface="Hind Light"/>
                <a:ea typeface="Hind Light"/>
                <a:cs typeface="Hind Light"/>
                <a:sym typeface="Hind Light"/>
              </a:defRPr>
            </a:lvl3pPr>
            <a:lvl4pPr marL="686607" marR="0" lvl="3" indent="-209087" algn="l" rtl="0">
              <a:lnSpc>
                <a:spcPct val="105999"/>
              </a:lnSpc>
              <a:spcBef>
                <a:spcPts val="1200"/>
              </a:spcBef>
              <a:spcAft>
                <a:spcPts val="0"/>
              </a:spcAft>
              <a:buClr>
                <a:schemeClr val="accent3"/>
              </a:buClr>
              <a:buSzPct val="90000"/>
              <a:buFont typeface="Hind Light"/>
              <a:buChar char="–"/>
              <a:defRPr sz="2800" b="0" i="0" u="none" strike="noStrike" cap="none">
                <a:solidFill>
                  <a:schemeClr val="accent3"/>
                </a:solidFill>
                <a:latin typeface="Hind Light"/>
                <a:ea typeface="Hind Light"/>
                <a:cs typeface="Hind Light"/>
                <a:sym typeface="Hind Light"/>
              </a:defRPr>
            </a:lvl4pPr>
            <a:lvl5pPr marL="882608" marR="0" lvl="4" indent="-177758" algn="l" rtl="0">
              <a:lnSpc>
                <a:spcPct val="105999"/>
              </a:lnSpc>
              <a:spcBef>
                <a:spcPts val="1200"/>
              </a:spcBef>
              <a:spcAft>
                <a:spcPts val="0"/>
              </a:spcAft>
              <a:buClr>
                <a:schemeClr val="accent3"/>
              </a:buClr>
              <a:buSzPct val="75000"/>
              <a:buFont typeface="Hind Light"/>
              <a:buChar char="•"/>
              <a:defRPr sz="2800" b="0" i="0" u="none" strike="noStrike" cap="none">
                <a:solidFill>
                  <a:schemeClr val="accent3"/>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52" name="Shape 52"/>
          <p:cNvSpPr txBox="1">
            <a:spLocks noGrp="1"/>
          </p:cNvSpPr>
          <p:nvPr>
            <p:ph type="title"/>
          </p:nvPr>
        </p:nvSpPr>
        <p:spPr>
          <a:xfrm>
            <a:off x="539999" y="2856637"/>
            <a:ext cx="11109602" cy="503217"/>
          </a:xfrm>
          <a:prstGeom prst="rect">
            <a:avLst/>
          </a:prstGeom>
          <a:noFill/>
          <a:ln>
            <a:noFill/>
          </a:ln>
        </p:spPr>
        <p:txBody>
          <a:bodyPr wrap="square" lIns="91425" tIns="91425" rIns="91425" bIns="91425" anchor="t" anchorCtr="0"/>
          <a:lstStyle>
            <a:lvl1pPr marL="0" marR="0" lvl="0" indent="0" algn="l" rtl="0">
              <a:lnSpc>
                <a:spcPct val="109000"/>
              </a:lnSpc>
              <a:spcBef>
                <a:spcPts val="0"/>
              </a:spcBef>
              <a:spcAft>
                <a:spcPts val="0"/>
              </a:spcAft>
              <a:buClr>
                <a:srgbClr val="EEF2EC"/>
              </a:buClr>
              <a:buSzPct val="100000"/>
              <a:buFont typeface="Hind Light"/>
              <a:buNone/>
              <a:defRPr sz="3200" b="0" i="0" u="none" strike="noStrike" cap="none">
                <a:solidFill>
                  <a:srgbClr val="EEF2EC"/>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53" name="Shape 53"/>
          <p:cNvSpPr txBox="1">
            <a:spLocks noGrp="1"/>
          </p:cNvSpPr>
          <p:nvPr>
            <p:ph type="body" idx="2"/>
          </p:nvPr>
        </p:nvSpPr>
        <p:spPr>
          <a:xfrm>
            <a:off x="539999" y="5605543"/>
            <a:ext cx="4097554" cy="902125"/>
          </a:xfrm>
          <a:prstGeom prst="rect">
            <a:avLst/>
          </a:prstGeom>
          <a:no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54" name="Shape 54"/>
          <p:cNvSpPr txBox="1">
            <a:spLocks noGrp="1"/>
          </p:cNvSpPr>
          <p:nvPr>
            <p:ph type="body" idx="3"/>
          </p:nvPr>
        </p:nvSpPr>
        <p:spPr>
          <a:xfrm>
            <a:off x="539999" y="573968"/>
            <a:ext cx="4097554" cy="270076"/>
          </a:xfrm>
          <a:prstGeom prst="rect">
            <a:avLst/>
          </a:prstGeom>
          <a:noFill/>
          <a:ln>
            <a:noFill/>
          </a:ln>
        </p:spPr>
        <p:txBody>
          <a:bodyPr wrap="square" lIns="91425" tIns="91425" rIns="91425" bIns="91425" anchor="t" anchorCtr="0"/>
          <a:lstStyle>
            <a:lvl1pPr marL="0" marR="0" lvl="0"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None/>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55" name="Shape 55"/>
          <p:cNvSpPr txBox="1">
            <a:spLocks noGrp="1"/>
          </p:cNvSpPr>
          <p:nvPr>
            <p:ph type="sldNum" idx="12"/>
          </p:nvPr>
        </p:nvSpPr>
        <p:spPr>
          <a:xfrm>
            <a:off x="8610599" y="6356350"/>
            <a:ext cx="127001" cy="203200"/>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 column – Text only – Blue template">
    <p:bg>
      <p:bgPr>
        <a:solidFill>
          <a:srgbClr val="EEF2EC"/>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40975" y="567099"/>
            <a:ext cx="11121298" cy="537801"/>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58" name="Shape 58"/>
          <p:cNvSpPr txBox="1">
            <a:spLocks noGrp="1"/>
          </p:cNvSpPr>
          <p:nvPr>
            <p:ph type="body" idx="1"/>
          </p:nvPr>
        </p:nvSpPr>
        <p:spPr>
          <a:xfrm>
            <a:off x="539999" y="1548398"/>
            <a:ext cx="11122274" cy="3220370"/>
          </a:xfrm>
          <a:prstGeom prst="rect">
            <a:avLst/>
          </a:prstGeom>
          <a:noFill/>
          <a:ln>
            <a:noFill/>
          </a:ln>
        </p:spPr>
        <p:txBody>
          <a:bodyPr wrap="square" lIns="91425" tIns="91425" rIns="91425" bIns="91425" anchor="t" anchorCtr="0"/>
          <a:lstStyle>
            <a:lvl1pPr marL="0" marR="0" lvl="0"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1pPr>
            <a:lvl2pPr marL="0" marR="0" lvl="1" indent="0" algn="l" rtl="0">
              <a:lnSpc>
                <a:spcPct val="105999"/>
              </a:lnSpc>
              <a:spcBef>
                <a:spcPts val="1200"/>
              </a:spcBef>
              <a:spcAft>
                <a:spcPts val="0"/>
              </a:spcAft>
              <a:buClr>
                <a:srgbClr val="0C1C2C"/>
              </a:buClr>
              <a:buSzPct val="100000"/>
              <a:buFont typeface="Hind Light"/>
              <a:buNone/>
              <a:defRPr sz="2000" b="0" i="0" u="none" strike="noStrike" cap="none">
                <a:solidFill>
                  <a:srgbClr val="0C1C2C"/>
                </a:solidFill>
                <a:latin typeface="Hind Light"/>
                <a:ea typeface="Hind Light"/>
                <a:cs typeface="Hind Light"/>
                <a:sym typeface="Hind Light"/>
              </a:defRPr>
            </a:lvl2pPr>
            <a:lvl3pPr marL="299999" marR="0" lvl="2" indent="-208559" algn="l" rtl="0">
              <a:lnSpc>
                <a:spcPct val="105999"/>
              </a:lnSpc>
              <a:spcBef>
                <a:spcPts val="1200"/>
              </a:spcBef>
              <a:spcAft>
                <a:spcPts val="0"/>
              </a:spcAft>
              <a:buClr>
                <a:srgbClr val="0C1C2C"/>
              </a:buClr>
              <a:buSzPct val="72000"/>
              <a:buFont typeface="Hind Light"/>
              <a:buChar char="—"/>
              <a:defRPr sz="2000" b="0" i="0" u="none" strike="noStrike" cap="none">
                <a:solidFill>
                  <a:srgbClr val="0C1C2C"/>
                </a:solidFill>
                <a:latin typeface="Hind Light"/>
                <a:ea typeface="Hind Light"/>
                <a:cs typeface="Hind Light"/>
                <a:sym typeface="Hind Light"/>
              </a:defRPr>
            </a:lvl3pPr>
            <a:lvl4pPr marL="582640" marR="0" lvl="3" indent="-150840" algn="l" rtl="0">
              <a:lnSpc>
                <a:spcPct val="105999"/>
              </a:lnSpc>
              <a:spcBef>
                <a:spcPts val="1200"/>
              </a:spcBef>
              <a:spcAft>
                <a:spcPts val="0"/>
              </a:spcAft>
              <a:buClr>
                <a:srgbClr val="0C1C2C"/>
              </a:buClr>
              <a:buSzPct val="90000"/>
              <a:buFont typeface="Hind Light"/>
              <a:buChar char="–"/>
              <a:defRPr sz="2000" b="0" i="0" u="none" strike="noStrike" cap="none">
                <a:solidFill>
                  <a:srgbClr val="0C1C2C"/>
                </a:solidFill>
                <a:latin typeface="Hind Light"/>
                <a:ea typeface="Hind Light"/>
                <a:cs typeface="Hind Light"/>
                <a:sym typeface="Hind Light"/>
              </a:defRPr>
            </a:lvl4pPr>
            <a:lvl5pPr marL="794640" marR="0" lvl="4" indent="-127890" algn="l" rtl="0">
              <a:lnSpc>
                <a:spcPct val="105999"/>
              </a:lnSpc>
              <a:spcBef>
                <a:spcPts val="1200"/>
              </a:spcBef>
              <a:spcAft>
                <a:spcPts val="0"/>
              </a:spcAft>
              <a:buClr>
                <a:srgbClr val="0C1C2C"/>
              </a:buClr>
              <a:buSzPct val="75000"/>
              <a:buFont typeface="Hind Light"/>
              <a:buChar char="•"/>
              <a:defRPr sz="2000" b="0" i="0" u="none" strike="noStrike" cap="none">
                <a:solidFill>
                  <a:srgbClr val="0C1C2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pic>
        <p:nvPicPr>
          <p:cNvPr id="59" name="Shape 59" descr="Picture 6"/>
          <p:cNvPicPr preferRelativeResize="0"/>
          <p:nvPr/>
        </p:nvPicPr>
        <p:blipFill rotWithShape="1">
          <a:blip r:embed="rId2">
            <a:alphaModFix/>
          </a:blip>
          <a:srcRect/>
          <a:stretch/>
        </p:blipFill>
        <p:spPr>
          <a:xfrm>
            <a:off x="533400" y="6299200"/>
            <a:ext cx="190500" cy="190500"/>
          </a:xfrm>
          <a:prstGeom prst="rect">
            <a:avLst/>
          </a:prstGeom>
          <a:noFill/>
          <a:ln>
            <a:noFill/>
          </a:ln>
        </p:spPr>
      </p:pic>
      <p:sp>
        <p:nvSpPr>
          <p:cNvPr id="60" name="Shape 60"/>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alphaModFix/>
          </a:blip>
          <a:stretch>
            <a:fillRect/>
          </a:stretch>
        </a:blipFill>
        <a:effectLst/>
      </p:bgPr>
    </p:bg>
    <p:spTree>
      <p:nvGrpSpPr>
        <p:cNvPr id="1" name="Shape 5"/>
        <p:cNvGrpSpPr/>
        <p:nvPr/>
      </p:nvGrpSpPr>
      <p:grpSpPr>
        <a:xfrm>
          <a:off x="0" y="0"/>
          <a:ext cx="0" cy="0"/>
          <a:chOff x="0" y="0"/>
          <a:chExt cx="0" cy="0"/>
        </a:xfrm>
      </p:grpSpPr>
      <p:pic>
        <p:nvPicPr>
          <p:cNvPr id="6" name="Shape 6" descr="Picture 8"/>
          <p:cNvPicPr preferRelativeResize="0"/>
          <p:nvPr/>
        </p:nvPicPr>
        <p:blipFill rotWithShape="1">
          <a:blip r:embed="rId24">
            <a:alphaModFix/>
          </a:blip>
          <a:srcRect/>
          <a:stretch/>
        </p:blipFill>
        <p:spPr>
          <a:xfrm>
            <a:off x="533400" y="6299200"/>
            <a:ext cx="190500" cy="190500"/>
          </a:xfrm>
          <a:prstGeom prst="rect">
            <a:avLst/>
          </a:prstGeom>
          <a:noFill/>
          <a:ln>
            <a:noFill/>
          </a:ln>
        </p:spPr>
      </p:pic>
      <p:sp>
        <p:nvSpPr>
          <p:cNvPr id="7" name="Shape 7"/>
          <p:cNvSpPr txBox="1">
            <a:spLocks noGrp="1"/>
          </p:cNvSpPr>
          <p:nvPr>
            <p:ph type="body" idx="1"/>
          </p:nvPr>
        </p:nvSpPr>
        <p:spPr>
          <a:xfrm>
            <a:off x="533250" y="525599"/>
            <a:ext cx="11129024" cy="5572803"/>
          </a:xfrm>
          <a:prstGeom prst="rect">
            <a:avLst/>
          </a:prstGeom>
          <a:noFill/>
          <a:ln>
            <a:noFill/>
          </a:ln>
        </p:spPr>
        <p:txBody>
          <a:bodyPr wrap="square" lIns="91425" tIns="91425" rIns="91425" bIns="91425" anchor="ctr" anchorCtr="0"/>
          <a:lstStyle>
            <a:lvl1pPr marL="0" marR="0" lvl="0" indent="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1pPr>
            <a:lvl2pPr marL="0" marR="0" lvl="1" indent="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2pPr>
            <a:lvl3pPr marL="539999" marR="0" lvl="2" indent="-375407" algn="ctr" rtl="0">
              <a:lnSpc>
                <a:spcPct val="110000"/>
              </a:lnSpc>
              <a:spcBef>
                <a:spcPts val="2000"/>
              </a:spcBef>
              <a:spcAft>
                <a:spcPts val="0"/>
              </a:spcAft>
              <a:buClr>
                <a:srgbClr val="EEF2EC"/>
              </a:buClr>
              <a:buSzPct val="72000"/>
              <a:buFont typeface="Hind Light"/>
              <a:buChar char="—"/>
              <a:defRPr sz="3600" b="0" i="0" u="none" strike="noStrike" cap="none">
                <a:solidFill>
                  <a:srgbClr val="EEF2EC"/>
                </a:solidFill>
                <a:latin typeface="Hind Light"/>
                <a:ea typeface="Hind Light"/>
                <a:cs typeface="Hind Light"/>
                <a:sym typeface="Hind Light"/>
              </a:defRPr>
            </a:lvl3pPr>
            <a:lvl4pPr marL="790575" marR="0" lvl="3" indent="-267335" algn="ctr" rtl="0">
              <a:lnSpc>
                <a:spcPct val="110000"/>
              </a:lnSpc>
              <a:spcBef>
                <a:spcPts val="2000"/>
              </a:spcBef>
              <a:spcAft>
                <a:spcPts val="0"/>
              </a:spcAft>
              <a:buClr>
                <a:srgbClr val="EEF2EC"/>
              </a:buClr>
              <a:buSzPct val="90000"/>
              <a:buFont typeface="Hind Light"/>
              <a:buChar char="–"/>
              <a:defRPr sz="3600" b="0" i="0" u="none" strike="noStrike" cap="none">
                <a:solidFill>
                  <a:srgbClr val="EEF2EC"/>
                </a:solidFill>
                <a:latin typeface="Hind Light"/>
                <a:ea typeface="Hind Light"/>
                <a:cs typeface="Hind Light"/>
                <a:sym typeface="Hind Light"/>
              </a:defRPr>
            </a:lvl4pPr>
            <a:lvl5pPr marL="970573" marR="0" lvl="4" indent="-227623" algn="ctr" rtl="0">
              <a:lnSpc>
                <a:spcPct val="110000"/>
              </a:lnSpc>
              <a:spcBef>
                <a:spcPts val="2000"/>
              </a:spcBef>
              <a:spcAft>
                <a:spcPts val="0"/>
              </a:spcAft>
              <a:buClr>
                <a:srgbClr val="EEF2EC"/>
              </a:buClr>
              <a:buSzPct val="75000"/>
              <a:buFont typeface="Hind Light"/>
              <a:buChar char="•"/>
              <a:defRPr sz="3600" b="0" i="0" u="none" strike="noStrike" cap="none">
                <a:solidFill>
                  <a:srgbClr val="EEF2EC"/>
                </a:solidFill>
                <a:latin typeface="Hind Light"/>
                <a:ea typeface="Hind Light"/>
                <a:cs typeface="Hind Light"/>
                <a:sym typeface="Hind Light"/>
              </a:defRPr>
            </a:lvl5pPr>
            <a:lvl6pPr marL="2743200" marR="0" lvl="5"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6pPr>
            <a:lvl7pPr marL="3200400" marR="0" lvl="6"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7pPr>
            <a:lvl8pPr marL="3657600" marR="0" lvl="7"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8pPr>
            <a:lvl9pPr marL="4114800" marR="0" lvl="8" indent="-228600" algn="ctr" rtl="0">
              <a:lnSpc>
                <a:spcPct val="110000"/>
              </a:lnSpc>
              <a:spcBef>
                <a:spcPts val="2000"/>
              </a:spcBef>
              <a:spcAft>
                <a:spcPts val="0"/>
              </a:spcAft>
              <a:buClr>
                <a:srgbClr val="EEF2EC"/>
              </a:buClr>
              <a:buSzPct val="100000"/>
              <a:buFont typeface="Hind Light"/>
              <a:buChar char="•"/>
              <a:defRPr sz="3600" b="0" i="0" u="none" strike="noStrike" cap="none">
                <a:solidFill>
                  <a:srgbClr val="EEF2EC"/>
                </a:solidFill>
                <a:latin typeface="Hind Light"/>
                <a:ea typeface="Hind Light"/>
                <a:cs typeface="Hind Light"/>
                <a:sym typeface="Hind Light"/>
              </a:defRPr>
            </a:lvl9pPr>
          </a:lstStyle>
          <a:p>
            <a:endParaRPr/>
          </a:p>
        </p:txBody>
      </p:sp>
      <p:sp>
        <p:nvSpPr>
          <p:cNvPr id="8" name="Shape 8"/>
          <p:cNvSpPr txBox="1">
            <a:spLocks noGrp="1"/>
          </p:cNvSpPr>
          <p:nvPr>
            <p:ph type="title"/>
          </p:nvPr>
        </p:nvSpPr>
        <p:spPr>
          <a:xfrm>
            <a:off x="1826683" y="1371600"/>
            <a:ext cx="9753601" cy="465138"/>
          </a:xfrm>
          <a:prstGeom prst="rect">
            <a:avLst/>
          </a:prstGeom>
          <a:noFill/>
          <a:ln>
            <a:noFill/>
          </a:ln>
        </p:spPr>
        <p:txBody>
          <a:bodyPr wrap="square" lIns="91425" tIns="91425" rIns="91425" bIns="91425" anchor="t" anchorCtr="0"/>
          <a:lstStyle>
            <a:lvl1pPr marL="0" marR="0" lvl="0"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1pPr>
            <a:lvl2pPr marL="0" marR="0" lvl="1"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2pPr>
            <a:lvl3pPr marL="0" marR="0" lvl="2"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3pPr>
            <a:lvl4pPr marL="0" marR="0" lvl="3"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4pPr>
            <a:lvl5pPr marL="0" marR="0" lvl="4"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5pPr>
            <a:lvl6pPr marL="0" marR="0" lvl="5"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6pPr>
            <a:lvl7pPr marL="0" marR="0" lvl="6"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7pPr>
            <a:lvl8pPr marL="0" marR="0" lvl="7"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8pPr>
            <a:lvl9pPr marL="0" marR="0" lvl="8" indent="0" algn="l" rtl="0">
              <a:lnSpc>
                <a:spcPct val="105999"/>
              </a:lnSpc>
              <a:spcBef>
                <a:spcPts val="0"/>
              </a:spcBef>
              <a:spcAft>
                <a:spcPts val="0"/>
              </a:spcAft>
              <a:buClr>
                <a:schemeClr val="accent3"/>
              </a:buClr>
              <a:buSzPct val="100000"/>
              <a:buFont typeface="Hind Light"/>
              <a:buNone/>
              <a:defRPr sz="3000" b="0" i="0" u="none" strike="noStrike" cap="none">
                <a:solidFill>
                  <a:schemeClr val="accent3"/>
                </a:solidFill>
                <a:latin typeface="Hind Light"/>
                <a:ea typeface="Hind Light"/>
                <a:cs typeface="Hind Light"/>
                <a:sym typeface="Hind Light"/>
              </a:defRPr>
            </a:lvl9pPr>
          </a:lstStyle>
          <a:p>
            <a:endParaRPr/>
          </a:p>
        </p:txBody>
      </p:sp>
      <p:sp>
        <p:nvSpPr>
          <p:cNvPr id="9" name="Shape 9"/>
          <p:cNvSpPr txBox="1">
            <a:spLocks noGrp="1"/>
          </p:cNvSpPr>
          <p:nvPr>
            <p:ph type="sldNum" idx="12"/>
          </p:nvPr>
        </p:nvSpPr>
        <p:spPr>
          <a:xfrm>
            <a:off x="11534775"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a:t>
            </a:fld>
            <a:endParaRPr lang="en-US" sz="1000" b="0" i="0" u="none" strike="noStrike" cap="none">
              <a:solidFill>
                <a:srgbClr val="EEF2EC"/>
              </a:solidFill>
              <a:latin typeface="Hind Light"/>
              <a:ea typeface="Hind Light"/>
              <a:cs typeface="Hind Light"/>
              <a:sym typeface="Hind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1" Type="http://schemas.openxmlformats.org/officeDocument/2006/relationships/image" Target="../media/image28.jp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gif"/><Relationship Id="rId15" Type="http://schemas.openxmlformats.org/officeDocument/2006/relationships/image" Target="../media/image32.jp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g"/><Relationship Id="rId6" Type="http://schemas.openxmlformats.org/officeDocument/2006/relationships/image" Target="../media/image23.png"/><Relationship Id="rId7" Type="http://schemas.openxmlformats.org/officeDocument/2006/relationships/image" Target="../media/image24.jpg"/><Relationship Id="rId8" Type="http://schemas.openxmlformats.org/officeDocument/2006/relationships/image" Target="../media/image25.png"/><Relationship Id="rId9" Type="http://schemas.openxmlformats.org/officeDocument/2006/relationships/image" Target="../media/image26.jpg"/><Relationship Id="rId10"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539998" y="3610302"/>
            <a:ext cx="11109604" cy="913456"/>
          </a:xfrm>
          <a:prstGeom prst="rect">
            <a:avLst/>
          </a:prstGeom>
          <a:noFill/>
          <a:ln>
            <a:noFill/>
          </a:ln>
        </p:spPr>
        <p:txBody>
          <a:bodyPr wrap="square" lIns="0" tIns="0" rIns="0" bIns="0" anchor="t" anchorCtr="0">
            <a:noAutofit/>
          </a:bodyPr>
          <a:lstStyle/>
          <a:p>
            <a:pPr marL="0" marR="0" lvl="0" indent="-133350" algn="l" rtl="0">
              <a:lnSpc>
                <a:spcPct val="105999"/>
              </a:lnSpc>
              <a:spcBef>
                <a:spcPts val="0"/>
              </a:spcBef>
              <a:spcAft>
                <a:spcPts val="0"/>
              </a:spcAft>
              <a:buClr>
                <a:schemeClr val="accent3"/>
              </a:buClr>
              <a:buSzPct val="100000"/>
              <a:buFont typeface="Hind Light"/>
              <a:buNone/>
            </a:pPr>
            <a:r>
              <a:rPr lang="en-US" sz="2100" b="0" i="0" u="none" strike="noStrike" cap="none">
                <a:solidFill>
                  <a:schemeClr val="accent3"/>
                </a:solidFill>
                <a:latin typeface="Hind Light"/>
                <a:ea typeface="Hind Light"/>
                <a:cs typeface="Hind Light"/>
                <a:sym typeface="Hind Light"/>
              </a:rPr>
              <a:t>Join us to keep the Internet open,</a:t>
            </a:r>
            <a:br>
              <a:rPr lang="en-US" sz="2100" b="0" i="0" u="none" strike="noStrike" cap="none">
                <a:solidFill>
                  <a:schemeClr val="accent3"/>
                </a:solidFill>
                <a:latin typeface="Hind Light"/>
                <a:ea typeface="Hind Light"/>
                <a:cs typeface="Hind Light"/>
                <a:sym typeface="Hind Light"/>
              </a:rPr>
            </a:br>
            <a:r>
              <a:rPr lang="en-US" sz="2100" b="0" i="0" u="none" strike="noStrike" cap="none">
                <a:solidFill>
                  <a:schemeClr val="accent3"/>
                </a:solidFill>
                <a:latin typeface="Hind Light"/>
                <a:ea typeface="Hind Light"/>
                <a:cs typeface="Hind Light"/>
                <a:sym typeface="Hind Light"/>
              </a:rPr>
              <a:t>thriving and benefitting people around the globe. </a:t>
            </a:r>
          </a:p>
        </p:txBody>
      </p:sp>
      <p:sp>
        <p:nvSpPr>
          <p:cNvPr id="123" name="Shape 123"/>
          <p:cNvSpPr txBox="1">
            <a:spLocks noGrp="1"/>
          </p:cNvSpPr>
          <p:nvPr>
            <p:ph type="title"/>
          </p:nvPr>
        </p:nvSpPr>
        <p:spPr>
          <a:xfrm>
            <a:off x="539998" y="2856637"/>
            <a:ext cx="11109604" cy="536752"/>
          </a:xfrm>
          <a:prstGeom prst="rect">
            <a:avLst/>
          </a:prstGeom>
          <a:noFill/>
          <a:ln>
            <a:noFill/>
          </a:ln>
        </p:spPr>
        <p:txBody>
          <a:bodyPr wrap="square" lIns="0" tIns="0" rIns="0" bIns="0" anchor="t" anchorCtr="0">
            <a:noAutofit/>
          </a:bodyPr>
          <a:lstStyle/>
          <a:p>
            <a:pPr marL="0" marR="0" lvl="0" indent="-165100" algn="l" rtl="0">
              <a:lnSpc>
                <a:spcPct val="109000"/>
              </a:lnSpc>
              <a:spcBef>
                <a:spcPts val="0"/>
              </a:spcBef>
              <a:spcAft>
                <a:spcPts val="0"/>
              </a:spcAft>
              <a:buClr>
                <a:srgbClr val="EEF2EC"/>
              </a:buClr>
              <a:buSzPct val="100000"/>
              <a:buFont typeface="Hind Light"/>
              <a:buNone/>
            </a:pPr>
            <a:r>
              <a:rPr lang="en-US" sz="2600" b="0" i="0" u="none" strike="noStrike" cap="none">
                <a:solidFill>
                  <a:srgbClr val="EEF2EC"/>
                </a:solidFill>
                <a:latin typeface="Hind Light"/>
                <a:ea typeface="Hind Light"/>
                <a:cs typeface="Hind Light"/>
                <a:sym typeface="Hind Light"/>
              </a:rPr>
              <a:t>The Internet is for Everyone</a:t>
            </a:r>
          </a:p>
        </p:txBody>
      </p:sp>
      <p:sp>
        <p:nvSpPr>
          <p:cNvPr id="124" name="Shape 124"/>
          <p:cNvSpPr txBox="1">
            <a:spLocks noGrp="1"/>
          </p:cNvSpPr>
          <p:nvPr>
            <p:ph type="body" idx="3"/>
          </p:nvPr>
        </p:nvSpPr>
        <p:spPr>
          <a:xfrm>
            <a:off x="539999" y="573968"/>
            <a:ext cx="4097554" cy="694039"/>
          </a:xfrm>
          <a:prstGeom prst="rect">
            <a:avLst/>
          </a:prstGeom>
          <a:noFill/>
          <a:ln>
            <a:noFill/>
          </a:ln>
        </p:spPr>
        <p:txBody>
          <a:bodyPr wrap="square" lIns="0" tIns="0" rIns="0" bIns="0" anchor="t" anchorCtr="0">
            <a:noAutofit/>
          </a:bodyPr>
          <a:lstStyle/>
          <a:p>
            <a:pPr marL="0" marR="0" lvl="0" indent="-95250" algn="l" rtl="0">
              <a:lnSpc>
                <a:spcPct val="116999"/>
              </a:lnSpc>
              <a:spcBef>
                <a:spcPts val="0"/>
              </a:spcBef>
              <a:spcAft>
                <a:spcPts val="0"/>
              </a:spcAft>
              <a:buClr>
                <a:srgbClr val="EEF2EC"/>
              </a:buClr>
              <a:buSzPct val="100000"/>
              <a:buFont typeface="Hind Light"/>
              <a:buNone/>
            </a:pPr>
            <a:r>
              <a:rPr lang="en-US" sz="1500" b="0" i="0" u="none" strike="noStrike" cap="none">
                <a:solidFill>
                  <a:srgbClr val="EEF2EC"/>
                </a:solidFill>
                <a:latin typeface="Hind Light"/>
                <a:ea typeface="Hind Light"/>
                <a:cs typeface="Hind Light"/>
                <a:sym typeface="Hind Light"/>
              </a:rPr>
              <a:t>India School of Internet Governance</a:t>
            </a:r>
            <a:br>
              <a:rPr lang="en-US" sz="1500" b="0" i="0" u="none" strike="noStrike" cap="none">
                <a:solidFill>
                  <a:srgbClr val="EEF2EC"/>
                </a:solidFill>
                <a:latin typeface="Hind Light"/>
                <a:ea typeface="Hind Light"/>
                <a:cs typeface="Hind Light"/>
                <a:sym typeface="Hind Light"/>
              </a:rPr>
            </a:br>
            <a:r>
              <a:rPr lang="en-US" sz="1500" b="0" i="0" u="none" strike="noStrike" cap="none">
                <a:solidFill>
                  <a:srgbClr val="EEF2EC"/>
                </a:solidFill>
                <a:latin typeface="Hind Light"/>
                <a:ea typeface="Hind Light"/>
                <a:cs typeface="Hind Light"/>
                <a:sym typeface="Hind Light"/>
              </a:rPr>
              <a:t>Trivandrum, 24 October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Picture 2"/>
          <p:cNvPicPr preferRelativeResize="0"/>
          <p:nvPr/>
        </p:nvPicPr>
        <p:blipFill rotWithShape="1">
          <a:blip r:embed="rId3">
            <a:alphaModFix/>
          </a:blip>
          <a:srcRect/>
          <a:stretch/>
        </p:blipFill>
        <p:spPr>
          <a:xfrm>
            <a:off x="6175716" y="-3"/>
            <a:ext cx="5999689" cy="6827257"/>
          </a:xfrm>
          <a:prstGeom prst="rect">
            <a:avLst/>
          </a:prstGeom>
          <a:noFill/>
          <a:ln>
            <a:noFill/>
          </a:ln>
        </p:spPr>
      </p:pic>
      <p:sp>
        <p:nvSpPr>
          <p:cNvPr id="213" name="Shape 213"/>
          <p:cNvSpPr txBox="1">
            <a:spLocks noGrp="1"/>
          </p:cNvSpPr>
          <p:nvPr>
            <p:ph type="title"/>
          </p:nvPr>
        </p:nvSpPr>
        <p:spPr>
          <a:xfrm>
            <a:off x="540974" y="567099"/>
            <a:ext cx="5479202" cy="391519"/>
          </a:xfrm>
          <a:prstGeom prst="rect">
            <a:avLst/>
          </a:prstGeom>
          <a:noFill/>
          <a:ln>
            <a:noFill/>
          </a:ln>
        </p:spPr>
        <p:txBody>
          <a:bodyPr wrap="square" lIns="0" tIns="0" rIns="0" bIns="0" anchor="t" anchorCtr="0">
            <a:noAutofit/>
          </a:bodyPr>
          <a:lstStyle/>
          <a:p>
            <a:pPr marL="0" marR="0" lvl="0" indent="-120650" algn="l" rtl="0">
              <a:lnSpc>
                <a:spcPct val="105999"/>
              </a:lnSpc>
              <a:spcBef>
                <a:spcPts val="0"/>
              </a:spcBef>
              <a:spcAft>
                <a:spcPts val="0"/>
              </a:spcAft>
              <a:buClr>
                <a:schemeClr val="accent3"/>
              </a:buClr>
              <a:buSzPct val="100000"/>
              <a:buFont typeface="Hind Light"/>
              <a:buNone/>
            </a:pPr>
            <a:r>
              <a:rPr lang="en-US" sz="1900" b="0" i="0" u="none" strike="noStrike" cap="none">
                <a:solidFill>
                  <a:schemeClr val="accent3"/>
                </a:solidFill>
                <a:latin typeface="Hind Light"/>
                <a:ea typeface="Hind Light"/>
                <a:cs typeface="Hind Light"/>
                <a:sym typeface="Hind Light"/>
              </a:rPr>
              <a:t>Chapters Play a Key Role</a:t>
            </a:r>
          </a:p>
        </p:txBody>
      </p:sp>
      <p:sp>
        <p:nvSpPr>
          <p:cNvPr id="214" name="Shape 214"/>
          <p:cNvSpPr txBox="1">
            <a:spLocks noGrp="1"/>
          </p:cNvSpPr>
          <p:nvPr>
            <p:ph type="body" idx="1"/>
          </p:nvPr>
        </p:nvSpPr>
        <p:spPr>
          <a:xfrm>
            <a:off x="6290632" y="6342062"/>
            <a:ext cx="5517720" cy="319996"/>
          </a:xfrm>
          <a:prstGeom prst="rect">
            <a:avLst/>
          </a:prstGeom>
          <a:noFill/>
          <a:ln>
            <a:noFill/>
          </a:ln>
        </p:spPr>
        <p:txBody>
          <a:bodyPr wrap="square" lIns="0" tIns="0" rIns="0" bIns="0" anchor="t" anchorCtr="0">
            <a:noAutofit/>
          </a:bodyPr>
          <a:lstStyle/>
          <a:p>
            <a:pPr marL="0" marR="0" lvl="0" indent="-63500" algn="r" rtl="0">
              <a:lnSpc>
                <a:spcPct val="105999"/>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 Internet Society / Panos Pictures / Tommy Trenchard</a:t>
            </a:r>
          </a:p>
        </p:txBody>
      </p:sp>
      <p:sp>
        <p:nvSpPr>
          <p:cNvPr id="215" name="Shape 215"/>
          <p:cNvSpPr txBox="1"/>
          <p:nvPr/>
        </p:nvSpPr>
        <p:spPr>
          <a:xfrm>
            <a:off x="540973" y="1190307"/>
            <a:ext cx="5356437" cy="4966700"/>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rgbClr val="000000"/>
              </a:buClr>
              <a:buSzPct val="100000"/>
              <a:buFont typeface="Hind Light"/>
              <a:buNone/>
            </a:pPr>
            <a:r>
              <a:rPr lang="en-US" sz="2600" b="0" i="0" u="none" strike="noStrike" cap="none" dirty="0">
                <a:solidFill>
                  <a:srgbClr val="000000"/>
                </a:solidFill>
                <a:latin typeface="Hind Light"/>
                <a:ea typeface="Hind Light"/>
                <a:cs typeface="Hind Light"/>
                <a:sym typeface="Hind Light"/>
              </a:rPr>
              <a:t>Chapters address unique local and regional perspectives on emerging Internet issues. </a:t>
            </a:r>
            <a:r>
              <a:rPr lang="en-US" sz="2600" b="0" i="0" u="none" strike="noStrike" cap="none" dirty="0" smtClean="0">
                <a:solidFill>
                  <a:srgbClr val="000000"/>
                </a:solidFill>
                <a:latin typeface="Hind Light"/>
                <a:ea typeface="Hind Light"/>
                <a:cs typeface="Hind Light"/>
                <a:sym typeface="Hind Light"/>
              </a:rPr>
              <a:t> We have 129 of them.</a:t>
            </a:r>
            <a:endParaRPr lang="en-US" sz="2600" b="0" i="0" u="none" strike="noStrike" cap="none" dirty="0">
              <a:solidFill>
                <a:srgbClr val="000000"/>
              </a:solidFill>
              <a:latin typeface="Hind Light"/>
              <a:ea typeface="Hind Light"/>
              <a:cs typeface="Hind Light"/>
              <a:sym typeface="Hind Light"/>
            </a:endParaRPr>
          </a:p>
          <a:p>
            <a:pPr marL="0" marR="0" lvl="0" indent="-120650" algn="l" rtl="0">
              <a:lnSpc>
                <a:spcPct val="105999"/>
              </a:lnSpc>
              <a:spcBef>
                <a:spcPts val="1100"/>
              </a:spcBef>
              <a:spcAft>
                <a:spcPts val="0"/>
              </a:spcAft>
              <a:buClr>
                <a:srgbClr val="0C1C2C"/>
              </a:buClr>
              <a:buSzPct val="100000"/>
              <a:buFont typeface="Hind Light"/>
              <a:buNone/>
            </a:pPr>
            <a:r>
              <a:rPr lang="en-US" sz="1900" b="0" i="0" u="none" strike="noStrike" cap="none" dirty="0">
                <a:solidFill>
                  <a:srgbClr val="0C1C2C"/>
                </a:solidFill>
                <a:latin typeface="Hind Light"/>
                <a:ea typeface="Hind Light"/>
                <a:cs typeface="Hind Light"/>
                <a:sym typeface="Hind Light"/>
              </a:rPr>
              <a:t>Internet Society Chapters form a community that advances our mission to:</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Engage members through a common global vision</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Offer technical workshops and training </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Provide educational and networking events</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Inform policy and decision makers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descr="IMG_3085.jpg"/>
          <p:cNvPicPr preferRelativeResize="0"/>
          <p:nvPr/>
        </p:nvPicPr>
        <p:blipFill rotWithShape="1">
          <a:blip r:embed="rId3">
            <a:alphaModFix/>
          </a:blip>
          <a:srcRect l="23753" r="9348" b="480"/>
          <a:stretch/>
        </p:blipFill>
        <p:spPr>
          <a:xfrm>
            <a:off x="6175716" y="145352"/>
            <a:ext cx="5928045" cy="6696874"/>
          </a:xfrm>
          <a:prstGeom prst="rect">
            <a:avLst/>
          </a:prstGeom>
          <a:noFill/>
          <a:ln>
            <a:noFill/>
          </a:ln>
        </p:spPr>
      </p:pic>
      <p:sp>
        <p:nvSpPr>
          <p:cNvPr id="221" name="Shape 221"/>
          <p:cNvSpPr txBox="1">
            <a:spLocks noGrp="1"/>
          </p:cNvSpPr>
          <p:nvPr>
            <p:ph type="title"/>
          </p:nvPr>
        </p:nvSpPr>
        <p:spPr>
          <a:xfrm>
            <a:off x="540974" y="567099"/>
            <a:ext cx="5479202" cy="391519"/>
          </a:xfrm>
          <a:prstGeom prst="rect">
            <a:avLst/>
          </a:prstGeom>
          <a:noFill/>
          <a:ln>
            <a:noFill/>
          </a:ln>
        </p:spPr>
        <p:txBody>
          <a:bodyPr wrap="square" lIns="0" tIns="0" rIns="0" bIns="0" anchor="t" anchorCtr="0">
            <a:noAutofit/>
          </a:bodyPr>
          <a:lstStyle/>
          <a:p>
            <a:pPr marL="0" marR="0" lvl="0" indent="-120650" algn="l" rtl="0">
              <a:lnSpc>
                <a:spcPct val="105999"/>
              </a:lnSpc>
              <a:spcBef>
                <a:spcPts val="0"/>
              </a:spcBef>
              <a:spcAft>
                <a:spcPts val="0"/>
              </a:spcAft>
              <a:buClr>
                <a:schemeClr val="accent3"/>
              </a:buClr>
              <a:buSzPct val="100000"/>
              <a:buFont typeface="Hind Light"/>
              <a:buNone/>
            </a:pPr>
            <a:r>
              <a:rPr lang="en-US" sz="1900" b="0" i="0" u="none" strike="noStrike" cap="none">
                <a:solidFill>
                  <a:schemeClr val="accent3"/>
                </a:solidFill>
                <a:latin typeface="Hind Light"/>
                <a:ea typeface="Hind Light"/>
                <a:cs typeface="Hind Light"/>
                <a:sym typeface="Hind Light"/>
              </a:rPr>
              <a:t>Chapters In India</a:t>
            </a:r>
          </a:p>
        </p:txBody>
      </p:sp>
      <p:sp>
        <p:nvSpPr>
          <p:cNvPr id="222" name="Shape 222"/>
          <p:cNvSpPr txBox="1">
            <a:spLocks noGrp="1"/>
          </p:cNvSpPr>
          <p:nvPr>
            <p:ph type="body" idx="1"/>
          </p:nvPr>
        </p:nvSpPr>
        <p:spPr>
          <a:xfrm>
            <a:off x="6290633" y="6342062"/>
            <a:ext cx="5517719" cy="319996"/>
          </a:xfrm>
          <a:prstGeom prst="rect">
            <a:avLst/>
          </a:prstGeom>
          <a:noFill/>
          <a:ln>
            <a:noFill/>
          </a:ln>
        </p:spPr>
        <p:txBody>
          <a:bodyPr wrap="square" lIns="0" tIns="0" rIns="0" bIns="0" anchor="t" anchorCtr="0">
            <a:noAutofit/>
          </a:bodyPr>
          <a:lstStyle/>
          <a:p>
            <a:pPr marL="0" marR="0" lvl="0" indent="-63500" algn="r" rtl="0">
              <a:lnSpc>
                <a:spcPct val="105999"/>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 Internet Society / Subhashish Panigrahi</a:t>
            </a:r>
          </a:p>
        </p:txBody>
      </p:sp>
      <p:sp>
        <p:nvSpPr>
          <p:cNvPr id="223" name="Shape 223"/>
          <p:cNvSpPr txBox="1"/>
          <p:nvPr/>
        </p:nvSpPr>
        <p:spPr>
          <a:xfrm>
            <a:off x="540973" y="1190306"/>
            <a:ext cx="5356437" cy="49667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rgbClr val="000000"/>
              </a:buClr>
              <a:buSzPct val="100000"/>
              <a:buFont typeface="Hind Light"/>
              <a:buNone/>
            </a:pPr>
            <a:r>
              <a:rPr lang="en-US" sz="2600" dirty="0" smtClean="0">
                <a:latin typeface="Hind Light"/>
                <a:ea typeface="Hind Light"/>
                <a:cs typeface="Hind Light"/>
                <a:sym typeface="Hind Light"/>
              </a:rPr>
              <a:t>6 </a:t>
            </a:r>
            <a:r>
              <a:rPr lang="en-US" sz="2600" b="0" i="0" u="none" strike="noStrike" cap="none" dirty="0" smtClean="0">
                <a:solidFill>
                  <a:srgbClr val="000000"/>
                </a:solidFill>
                <a:latin typeface="Hind Light"/>
                <a:ea typeface="Hind Light"/>
                <a:cs typeface="Hind Light"/>
                <a:sym typeface="Hind Light"/>
              </a:rPr>
              <a:t>chapters in India—Delhi</a:t>
            </a:r>
            <a:r>
              <a:rPr lang="en-US" sz="2600" b="0" i="0" u="none" strike="noStrike" cap="none" dirty="0">
                <a:solidFill>
                  <a:srgbClr val="000000"/>
                </a:solidFill>
                <a:latin typeface="Hind Light"/>
                <a:ea typeface="Hind Light"/>
                <a:cs typeface="Hind Light"/>
                <a:sym typeface="Hind Light"/>
              </a:rPr>
              <a:t>, Kolkata, Chennai, Trivandrum, Bangalore, and Mumbai—help advance our mission.</a:t>
            </a:r>
          </a:p>
          <a:p>
            <a:pPr marL="0" marR="0" lvl="0" indent="-120650" algn="l" rtl="0">
              <a:lnSpc>
                <a:spcPct val="105999"/>
              </a:lnSpc>
              <a:spcBef>
                <a:spcPts val="1100"/>
              </a:spcBef>
              <a:spcAft>
                <a:spcPts val="0"/>
              </a:spcAft>
              <a:buClr>
                <a:srgbClr val="0C1C2C"/>
              </a:buClr>
              <a:buSzPct val="100000"/>
              <a:buFont typeface="Hind Light"/>
              <a:buNone/>
            </a:pPr>
            <a:r>
              <a:rPr lang="en-US" sz="1900" b="0" i="0" u="none" strike="noStrike" cap="none" dirty="0">
                <a:solidFill>
                  <a:srgbClr val="0C1C2C"/>
                </a:solidFill>
                <a:latin typeface="Hind Light"/>
                <a:ea typeface="Hind Light"/>
                <a:cs typeface="Hind Light"/>
                <a:sym typeface="Hind Light"/>
              </a:rPr>
              <a:t>Internet Society’s Indian Chapters have collaborated with each other over time:</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Trivandrum, Delhi and Kolkata for </a:t>
            </a:r>
            <a:r>
              <a:rPr lang="en-US" sz="1900" b="0" i="0" u="none" strike="noStrike" cap="none" dirty="0" err="1">
                <a:solidFill>
                  <a:srgbClr val="0C1C2C"/>
                </a:solidFill>
                <a:latin typeface="Hind Light"/>
                <a:ea typeface="Hind Light"/>
                <a:cs typeface="Hind Light"/>
                <a:sym typeface="Hind Light"/>
              </a:rPr>
              <a:t>InSig</a:t>
            </a:r>
            <a:endParaRPr lang="en-US" sz="1900" b="0" i="0" u="none" strike="noStrike" cap="none" dirty="0">
              <a:solidFill>
                <a:srgbClr val="0C1C2C"/>
              </a:solidFill>
              <a:latin typeface="Hind Light"/>
              <a:ea typeface="Hind Light"/>
              <a:cs typeface="Hind Light"/>
              <a:sym typeface="Hind Light"/>
            </a:endParaRP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Regional dialogs on Internet policy and standards</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Internet issues that matter to India</a:t>
            </a:r>
          </a:p>
          <a:p>
            <a:pPr marL="329184" marR="0" lvl="1" indent="-329184" algn="l" rtl="0">
              <a:lnSpc>
                <a:spcPct val="110000"/>
              </a:lnSpc>
              <a:spcBef>
                <a:spcPts val="0"/>
              </a:spcBef>
              <a:spcAft>
                <a:spcPts val="0"/>
              </a:spcAft>
              <a:buClr>
                <a:srgbClr val="0C1C2C"/>
              </a:buClr>
              <a:buSzPct val="100000"/>
              <a:buFont typeface="Arial"/>
              <a:buChar char="•"/>
            </a:pPr>
            <a:r>
              <a:rPr lang="en-US" sz="1900" b="0" i="0" u="none" strike="noStrike" cap="none" dirty="0">
                <a:solidFill>
                  <a:srgbClr val="0C1C2C"/>
                </a:solidFill>
                <a:latin typeface="Hind Light"/>
                <a:ea typeface="Hind Light"/>
                <a:cs typeface="Hind Light"/>
                <a:sym typeface="Hind Light"/>
              </a:rPr>
              <a:t>Capacity building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Our Partners</a:t>
            </a:r>
          </a:p>
        </p:txBody>
      </p:sp>
      <p:sp>
        <p:nvSpPr>
          <p:cNvPr id="229" name="Shape 229"/>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90000"/>
              </a:lnSpc>
              <a:spcBef>
                <a:spcPts val="0"/>
              </a:spcBef>
              <a:spcAft>
                <a:spcPts val="0"/>
              </a:spcAft>
              <a:buClr>
                <a:srgbClr val="535353"/>
              </a:buClr>
              <a:buSzPct val="100000"/>
              <a:buFont typeface="Hind Light"/>
              <a:buNone/>
            </a:pPr>
            <a:fld id="{00000000-1234-1234-1234-123412341234}" type="slidenum">
              <a:rPr lang="en-US" sz="1000" b="0" i="0" u="none" strike="noStrike" cap="none">
                <a:solidFill>
                  <a:srgbClr val="535353"/>
                </a:solidFill>
                <a:latin typeface="Hind Light"/>
                <a:ea typeface="Hind Light"/>
                <a:cs typeface="Hind Light"/>
                <a:sym typeface="Hind Light"/>
              </a:rPr>
              <a:t>12</a:t>
            </a:fld>
            <a:endParaRPr lang="en-US" sz="1000" b="0" i="0" u="none" strike="noStrike" cap="none">
              <a:solidFill>
                <a:srgbClr val="535353"/>
              </a:solidFill>
              <a:latin typeface="Hind Light"/>
              <a:ea typeface="Hind Light"/>
              <a:cs typeface="Hind Light"/>
              <a:sym typeface="Hind Light"/>
            </a:endParaRPr>
          </a:p>
        </p:txBody>
      </p:sp>
      <p:sp>
        <p:nvSpPr>
          <p:cNvPr id="230" name="Shape 230"/>
          <p:cNvSpPr txBox="1">
            <a:spLocks noGrp="1"/>
          </p:cNvSpPr>
          <p:nvPr>
            <p:ph type="body" idx="1"/>
          </p:nvPr>
        </p:nvSpPr>
        <p:spPr>
          <a:xfrm>
            <a:off x="540975" y="1190056"/>
            <a:ext cx="6094102" cy="4605242"/>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rgbClr val="0C1C2C"/>
              </a:buClr>
              <a:buSzPct val="100000"/>
              <a:buFont typeface="Hind Light"/>
              <a:buNone/>
            </a:pPr>
            <a:r>
              <a:rPr lang="en-US" sz="1700" b="0" i="0" u="none" strike="noStrike" cap="none" dirty="0">
                <a:solidFill>
                  <a:srgbClr val="0C1C2C"/>
                </a:solidFill>
                <a:latin typeface="Hind Light"/>
                <a:ea typeface="Hind Light"/>
                <a:cs typeface="Hind Light"/>
                <a:sym typeface="Hind Light"/>
              </a:rPr>
              <a:t>The Internet Society cannot achieve its goals alone.</a:t>
            </a:r>
          </a:p>
          <a:p>
            <a:pPr marL="0" marR="0" lvl="0" indent="-107950" algn="l" rtl="0">
              <a:lnSpc>
                <a:spcPct val="105999"/>
              </a:lnSpc>
              <a:spcBef>
                <a:spcPts val="1000"/>
              </a:spcBef>
              <a:spcAft>
                <a:spcPts val="0"/>
              </a:spcAft>
              <a:buClr>
                <a:srgbClr val="0C1C2C"/>
              </a:buClr>
              <a:buSzPct val="100000"/>
              <a:buFont typeface="Hind Light"/>
              <a:buNone/>
            </a:pPr>
            <a:r>
              <a:rPr lang="en-US" sz="1700" b="0" i="0" u="none" strike="noStrike" cap="none" dirty="0">
                <a:solidFill>
                  <a:srgbClr val="0C1C2C"/>
                </a:solidFill>
                <a:latin typeface="Hind Light"/>
                <a:ea typeface="Hind Light"/>
                <a:cs typeface="Hind Light"/>
                <a:sym typeface="Hind Light"/>
              </a:rPr>
              <a:t>Because the Internet impacts all of us, we work with partners of all shapes and sizes to address the wide range of social, economic, and policy issues. Our partners include:</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International bodies and assemblies</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Local non-governmental organizations</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Technical experts and engineers </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University and academic institutions </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Local and global businesses </a:t>
            </a:r>
          </a:p>
          <a:p>
            <a:pPr marL="294893" marR="0" lvl="1" indent="-294893" algn="l" rtl="0">
              <a:lnSpc>
                <a:spcPct val="113000"/>
              </a:lnSpc>
              <a:spcBef>
                <a:spcPts val="0"/>
              </a:spcBef>
              <a:spcAft>
                <a:spcPts val="0"/>
              </a:spcAft>
              <a:buClr>
                <a:srgbClr val="0C1C2C"/>
              </a:buClr>
              <a:buSzPct val="100000"/>
              <a:buFont typeface="Arial"/>
              <a:buChar char="•"/>
            </a:pPr>
            <a:r>
              <a:rPr lang="en-US" sz="1700" b="0" i="0" u="none" strike="noStrike" cap="none" dirty="0">
                <a:solidFill>
                  <a:srgbClr val="0C1C2C"/>
                </a:solidFill>
                <a:latin typeface="Hind Light"/>
                <a:ea typeface="Hind Light"/>
                <a:cs typeface="Hind Light"/>
                <a:sym typeface="Hind Light"/>
              </a:rPr>
              <a:t>Rural or urban students and teachers </a:t>
            </a:r>
          </a:p>
        </p:txBody>
      </p:sp>
      <p:pic>
        <p:nvPicPr>
          <p:cNvPr id="231" name="Shape 231" descr="image18.png"/>
          <p:cNvPicPr preferRelativeResize="0"/>
          <p:nvPr/>
        </p:nvPicPr>
        <p:blipFill rotWithShape="1">
          <a:blip r:embed="rId3">
            <a:alphaModFix/>
          </a:blip>
          <a:srcRect/>
          <a:stretch/>
        </p:blipFill>
        <p:spPr>
          <a:xfrm>
            <a:off x="7378361" y="1292664"/>
            <a:ext cx="1219324" cy="464996"/>
          </a:xfrm>
          <a:prstGeom prst="rect">
            <a:avLst/>
          </a:prstGeom>
          <a:noFill/>
          <a:ln>
            <a:noFill/>
          </a:ln>
        </p:spPr>
      </p:pic>
      <p:pic>
        <p:nvPicPr>
          <p:cNvPr id="232" name="Shape 232" descr="image22.png"/>
          <p:cNvPicPr preferRelativeResize="0"/>
          <p:nvPr/>
        </p:nvPicPr>
        <p:blipFill rotWithShape="1">
          <a:blip r:embed="rId4">
            <a:alphaModFix/>
          </a:blip>
          <a:srcRect/>
          <a:stretch/>
        </p:blipFill>
        <p:spPr>
          <a:xfrm>
            <a:off x="10407650" y="1161055"/>
            <a:ext cx="1163638" cy="620715"/>
          </a:xfrm>
          <a:prstGeom prst="rect">
            <a:avLst/>
          </a:prstGeom>
          <a:noFill/>
          <a:ln>
            <a:noFill/>
          </a:ln>
        </p:spPr>
      </p:pic>
      <p:pic>
        <p:nvPicPr>
          <p:cNvPr id="233" name="Shape 233" descr="image23.jpg"/>
          <p:cNvPicPr preferRelativeResize="0"/>
          <p:nvPr/>
        </p:nvPicPr>
        <p:blipFill rotWithShape="1">
          <a:blip r:embed="rId5">
            <a:alphaModFix/>
          </a:blip>
          <a:srcRect/>
          <a:stretch/>
        </p:blipFill>
        <p:spPr>
          <a:xfrm>
            <a:off x="7425863" y="3780709"/>
            <a:ext cx="1641595" cy="428456"/>
          </a:xfrm>
          <a:prstGeom prst="rect">
            <a:avLst/>
          </a:prstGeom>
          <a:noFill/>
          <a:ln>
            <a:noFill/>
          </a:ln>
        </p:spPr>
      </p:pic>
      <p:pic>
        <p:nvPicPr>
          <p:cNvPr id="234" name="Shape 234" descr="image29.png"/>
          <p:cNvPicPr preferRelativeResize="0"/>
          <p:nvPr/>
        </p:nvPicPr>
        <p:blipFill rotWithShape="1">
          <a:blip r:embed="rId6">
            <a:alphaModFix/>
          </a:blip>
          <a:srcRect/>
          <a:stretch/>
        </p:blipFill>
        <p:spPr>
          <a:xfrm>
            <a:off x="6799788" y="4440266"/>
            <a:ext cx="1787643" cy="595146"/>
          </a:xfrm>
          <a:prstGeom prst="rect">
            <a:avLst/>
          </a:prstGeom>
          <a:noFill/>
          <a:ln>
            <a:noFill/>
          </a:ln>
        </p:spPr>
      </p:pic>
      <p:pic>
        <p:nvPicPr>
          <p:cNvPr id="235" name="Shape 235" descr="image30.jpg"/>
          <p:cNvPicPr preferRelativeResize="0"/>
          <p:nvPr/>
        </p:nvPicPr>
        <p:blipFill rotWithShape="1">
          <a:blip r:embed="rId7">
            <a:alphaModFix/>
          </a:blip>
          <a:srcRect/>
          <a:stretch/>
        </p:blipFill>
        <p:spPr>
          <a:xfrm>
            <a:off x="9337185" y="3754515"/>
            <a:ext cx="2205935" cy="423792"/>
          </a:xfrm>
          <a:prstGeom prst="rect">
            <a:avLst/>
          </a:prstGeom>
          <a:noFill/>
          <a:ln>
            <a:noFill/>
          </a:ln>
        </p:spPr>
      </p:pic>
      <p:pic>
        <p:nvPicPr>
          <p:cNvPr id="236" name="Shape 236" descr="Picture 1"/>
          <p:cNvPicPr preferRelativeResize="0"/>
          <p:nvPr/>
        </p:nvPicPr>
        <p:blipFill rotWithShape="1">
          <a:blip r:embed="rId8">
            <a:alphaModFix/>
          </a:blip>
          <a:srcRect/>
          <a:stretch/>
        </p:blipFill>
        <p:spPr>
          <a:xfrm>
            <a:off x="7447450" y="2403885"/>
            <a:ext cx="1222377" cy="980627"/>
          </a:xfrm>
          <a:prstGeom prst="rect">
            <a:avLst/>
          </a:prstGeom>
          <a:noFill/>
          <a:ln>
            <a:noFill/>
          </a:ln>
        </p:spPr>
      </p:pic>
      <p:pic>
        <p:nvPicPr>
          <p:cNvPr id="237" name="Shape 237" descr="Picture 1"/>
          <p:cNvPicPr preferRelativeResize="0"/>
          <p:nvPr/>
        </p:nvPicPr>
        <p:blipFill rotWithShape="1">
          <a:blip r:embed="rId9">
            <a:alphaModFix/>
          </a:blip>
          <a:srcRect/>
          <a:stretch/>
        </p:blipFill>
        <p:spPr>
          <a:xfrm>
            <a:off x="8820925" y="958534"/>
            <a:ext cx="1325341" cy="1196640"/>
          </a:xfrm>
          <a:prstGeom prst="rect">
            <a:avLst/>
          </a:prstGeom>
          <a:noFill/>
          <a:ln>
            <a:noFill/>
          </a:ln>
        </p:spPr>
      </p:pic>
      <p:pic>
        <p:nvPicPr>
          <p:cNvPr id="238" name="Shape 238" descr="Picture 2"/>
          <p:cNvPicPr preferRelativeResize="0"/>
          <p:nvPr/>
        </p:nvPicPr>
        <p:blipFill rotWithShape="1">
          <a:blip r:embed="rId10">
            <a:alphaModFix/>
          </a:blip>
          <a:srcRect/>
          <a:stretch/>
        </p:blipFill>
        <p:spPr>
          <a:xfrm>
            <a:off x="9729547" y="5228787"/>
            <a:ext cx="1670432" cy="566359"/>
          </a:xfrm>
          <a:prstGeom prst="rect">
            <a:avLst/>
          </a:prstGeom>
          <a:noFill/>
          <a:ln>
            <a:noFill/>
          </a:ln>
        </p:spPr>
      </p:pic>
      <p:pic>
        <p:nvPicPr>
          <p:cNvPr id="239" name="Shape 239" descr="Picture 3"/>
          <p:cNvPicPr preferRelativeResize="0"/>
          <p:nvPr/>
        </p:nvPicPr>
        <p:blipFill rotWithShape="1">
          <a:blip r:embed="rId11">
            <a:alphaModFix/>
          </a:blip>
          <a:srcRect/>
          <a:stretch/>
        </p:blipFill>
        <p:spPr>
          <a:xfrm>
            <a:off x="10416685" y="4431438"/>
            <a:ext cx="1346112" cy="495153"/>
          </a:xfrm>
          <a:prstGeom prst="rect">
            <a:avLst/>
          </a:prstGeom>
          <a:noFill/>
          <a:ln>
            <a:noFill/>
          </a:ln>
        </p:spPr>
      </p:pic>
      <p:pic>
        <p:nvPicPr>
          <p:cNvPr id="240" name="Shape 240" descr="Picture 4"/>
          <p:cNvPicPr preferRelativeResize="0"/>
          <p:nvPr/>
        </p:nvPicPr>
        <p:blipFill rotWithShape="1">
          <a:blip r:embed="rId12">
            <a:alphaModFix/>
          </a:blip>
          <a:srcRect/>
          <a:stretch/>
        </p:blipFill>
        <p:spPr>
          <a:xfrm>
            <a:off x="8910242" y="2577632"/>
            <a:ext cx="1211244" cy="846322"/>
          </a:xfrm>
          <a:prstGeom prst="rect">
            <a:avLst/>
          </a:prstGeom>
          <a:noFill/>
          <a:ln>
            <a:noFill/>
          </a:ln>
        </p:spPr>
      </p:pic>
      <p:pic>
        <p:nvPicPr>
          <p:cNvPr id="241" name="Shape 241" descr="Picture 5"/>
          <p:cNvPicPr preferRelativeResize="0"/>
          <p:nvPr/>
        </p:nvPicPr>
        <p:blipFill rotWithShape="1">
          <a:blip r:embed="rId13">
            <a:alphaModFix/>
          </a:blip>
          <a:srcRect/>
          <a:stretch/>
        </p:blipFill>
        <p:spPr>
          <a:xfrm>
            <a:off x="8755202" y="4448981"/>
            <a:ext cx="1330855" cy="480560"/>
          </a:xfrm>
          <a:prstGeom prst="rect">
            <a:avLst/>
          </a:prstGeom>
          <a:noFill/>
          <a:ln>
            <a:noFill/>
          </a:ln>
        </p:spPr>
      </p:pic>
      <p:pic>
        <p:nvPicPr>
          <p:cNvPr id="242" name="Shape 242" descr="Picture 6"/>
          <p:cNvPicPr preferRelativeResize="0"/>
          <p:nvPr/>
        </p:nvPicPr>
        <p:blipFill rotWithShape="1">
          <a:blip r:embed="rId14">
            <a:alphaModFix/>
          </a:blip>
          <a:srcRect/>
          <a:stretch/>
        </p:blipFill>
        <p:spPr>
          <a:xfrm>
            <a:off x="10527610" y="2610979"/>
            <a:ext cx="1158707" cy="756581"/>
          </a:xfrm>
          <a:prstGeom prst="rect">
            <a:avLst/>
          </a:prstGeom>
          <a:noFill/>
          <a:ln>
            <a:noFill/>
          </a:ln>
        </p:spPr>
      </p:pic>
      <p:pic>
        <p:nvPicPr>
          <p:cNvPr id="243" name="Shape 243" descr="Picture 7"/>
          <p:cNvPicPr preferRelativeResize="0"/>
          <p:nvPr/>
        </p:nvPicPr>
        <p:blipFill rotWithShape="1">
          <a:blip r:embed="rId15">
            <a:alphaModFix/>
          </a:blip>
          <a:srcRect/>
          <a:stretch/>
        </p:blipFill>
        <p:spPr>
          <a:xfrm>
            <a:off x="7453455" y="5248169"/>
            <a:ext cx="1956891" cy="47528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540000" y="3611221"/>
            <a:ext cx="9315200" cy="1174554"/>
          </a:xfrm>
          <a:prstGeom prst="rect">
            <a:avLst/>
          </a:prstGeom>
          <a:noFill/>
          <a:ln>
            <a:noFill/>
          </a:ln>
        </p:spPr>
        <p:txBody>
          <a:bodyPr wrap="square" lIns="0" tIns="0" rIns="0" bIns="0" anchor="t" anchorCtr="0">
            <a:noAutofit/>
          </a:bodyPr>
          <a:lstStyle/>
          <a:p>
            <a:pPr marL="0" marR="0" lvl="0" indent="-114300" algn="l" rtl="0">
              <a:lnSpc>
                <a:spcPct val="105999"/>
              </a:lnSpc>
              <a:spcBef>
                <a:spcPts val="0"/>
              </a:spcBef>
              <a:spcAft>
                <a:spcPts val="0"/>
              </a:spcAft>
              <a:buClr>
                <a:schemeClr val="accent4"/>
              </a:buClr>
              <a:buSzPct val="100000"/>
              <a:buFont typeface="Hind Light"/>
              <a:buNone/>
            </a:pPr>
            <a:r>
              <a:rPr lang="en-US" sz="1800" b="0" i="0" u="none" strike="noStrike" cap="none">
                <a:solidFill>
                  <a:schemeClr val="accent4"/>
                </a:solidFill>
                <a:latin typeface="Hind Light"/>
                <a:ea typeface="Hind Light"/>
                <a:cs typeface="Hind Light"/>
                <a:sym typeface="Hind Light"/>
              </a:rPr>
              <a:t>Operating at the intersection of policy, technology and development allows the Internet Society to be a thought leader on issues key to the Internet’s continued growth and evolution.</a:t>
            </a:r>
          </a:p>
        </p:txBody>
      </p:sp>
      <p:sp>
        <p:nvSpPr>
          <p:cNvPr id="249" name="Shape 249"/>
          <p:cNvSpPr txBox="1">
            <a:spLocks noGrp="1"/>
          </p:cNvSpPr>
          <p:nvPr>
            <p:ph type="title"/>
          </p:nvPr>
        </p:nvSpPr>
        <p:spPr>
          <a:xfrm>
            <a:off x="540000" y="2461259"/>
            <a:ext cx="11127883" cy="768226"/>
          </a:xfrm>
          <a:prstGeom prst="rect">
            <a:avLst/>
          </a:prstGeom>
          <a:noFill/>
          <a:ln>
            <a:noFill/>
          </a:ln>
        </p:spPr>
        <p:txBody>
          <a:bodyPr wrap="square" lIns="0" tIns="0" rIns="0" bIns="0" anchor="t" anchorCtr="0">
            <a:noAutofit/>
          </a:bodyPr>
          <a:lstStyle/>
          <a:p>
            <a:pPr marL="0" marR="0" lvl="0" indent="-234950" algn="l" rtl="0">
              <a:lnSpc>
                <a:spcPct val="104000"/>
              </a:lnSpc>
              <a:spcBef>
                <a:spcPts val="0"/>
              </a:spcBef>
              <a:spcAft>
                <a:spcPts val="0"/>
              </a:spcAft>
              <a:buClr>
                <a:schemeClr val="accent4"/>
              </a:buClr>
              <a:buSzPct val="100000"/>
              <a:buFont typeface="Hind Light"/>
              <a:buNone/>
            </a:pPr>
            <a:r>
              <a:rPr lang="en-US" sz="3700" b="0" i="0" u="none" strike="noStrike" cap="none">
                <a:solidFill>
                  <a:schemeClr val="accent4"/>
                </a:solidFill>
                <a:latin typeface="Hind Light"/>
                <a:ea typeface="Hind Light"/>
                <a:cs typeface="Hind Light"/>
                <a:sym typeface="Hind Light"/>
              </a:rPr>
              <a:t>How We Work</a:t>
            </a:r>
          </a:p>
        </p:txBody>
      </p:sp>
      <p:sp>
        <p:nvSpPr>
          <p:cNvPr id="250" name="Shape 250"/>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13</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b="0" i="0" u="none" strike="noStrike" cap="none">
                <a:solidFill>
                  <a:schemeClr val="accent3"/>
                </a:solidFill>
                <a:latin typeface="Hind Light"/>
                <a:ea typeface="Hind Light"/>
                <a:cs typeface="Hind Light"/>
                <a:sym typeface="Hind Light"/>
              </a:rPr>
              <a:t>Our Priorities</a:t>
            </a:r>
          </a:p>
        </p:txBody>
      </p:sp>
      <p:sp>
        <p:nvSpPr>
          <p:cNvPr id="256" name="Shape 256"/>
          <p:cNvSpPr txBox="1">
            <a:spLocks noGrp="1"/>
          </p:cNvSpPr>
          <p:nvPr>
            <p:ph type="body" idx="1"/>
          </p:nvPr>
        </p:nvSpPr>
        <p:spPr>
          <a:xfrm>
            <a:off x="533248" y="2290926"/>
            <a:ext cx="5125656" cy="3666149"/>
          </a:xfrm>
          <a:prstGeom prst="rect">
            <a:avLst/>
          </a:prstGeom>
          <a:solidFill>
            <a:srgbClr val="FFFFFF"/>
          </a:solidFill>
          <a:ln>
            <a:noFill/>
          </a:ln>
        </p:spPr>
        <p:txBody>
          <a:bodyPr wrap="square" lIns="0" tIns="0" rIns="0" bIns="0" anchor="t" anchorCtr="0">
            <a:noAutofit/>
          </a:bodyPr>
          <a:lstStyle/>
          <a:p>
            <a:pPr marL="0" marR="0" lvl="0" indent="-221678" algn="ctr" rtl="0">
              <a:lnSpc>
                <a:spcPct val="115000"/>
              </a:lnSpc>
              <a:spcBef>
                <a:spcPts val="0"/>
              </a:spcBef>
              <a:spcAft>
                <a:spcPts val="0"/>
              </a:spcAft>
              <a:buClr>
                <a:schemeClr val="accent3"/>
              </a:buClr>
              <a:buSzPct val="99742"/>
              <a:buFont typeface="Hind Light"/>
              <a:buNone/>
            </a:pPr>
            <a:r>
              <a:rPr lang="en-US" sz="3491" b="0" i="0" u="none" strike="noStrike" cap="none" dirty="0">
                <a:solidFill>
                  <a:schemeClr val="accent3"/>
                </a:solidFill>
                <a:latin typeface="Hind Light"/>
                <a:ea typeface="Hind Light"/>
                <a:cs typeface="Hind Light"/>
                <a:sym typeface="Hind Light"/>
              </a:rPr>
              <a:t>Trust</a:t>
            </a:r>
          </a:p>
          <a:p>
            <a:pPr marL="0" marR="0" lvl="0" indent="-110807" algn="ctr" rtl="0">
              <a:lnSpc>
                <a:spcPct val="115000"/>
              </a:lnSpc>
              <a:spcBef>
                <a:spcPts val="3100"/>
              </a:spcBef>
              <a:spcAft>
                <a:spcPts val="0"/>
              </a:spcAft>
              <a:buClr>
                <a:schemeClr val="accent3"/>
              </a:buClr>
              <a:buSzPct val="102647"/>
              <a:buFont typeface="Hind Light"/>
              <a:buNone/>
            </a:pPr>
            <a:r>
              <a:rPr lang="en-US" sz="1745" b="0" i="0" u="none" strike="noStrike" cap="none" dirty="0">
                <a:solidFill>
                  <a:schemeClr val="accent3"/>
                </a:solidFill>
                <a:latin typeface="Hind Light"/>
                <a:ea typeface="Hind Light"/>
                <a:cs typeface="Hind Light"/>
                <a:sym typeface="Hind Light"/>
              </a:rPr>
              <a:t>Without trust, the Internet cannot deliver its potential benefit to the entire world. Users must view the Internet as a </a:t>
            </a:r>
            <a:r>
              <a:rPr lang="en-US" sz="1745" b="1" i="0" u="none" strike="noStrike" cap="none" dirty="0">
                <a:solidFill>
                  <a:schemeClr val="accent3"/>
                </a:solidFill>
                <a:latin typeface="Hind Light"/>
                <a:ea typeface="Hind Light"/>
                <a:cs typeface="Hind Light"/>
                <a:sym typeface="Hind Light"/>
              </a:rPr>
              <a:t>safe</a:t>
            </a:r>
            <a:r>
              <a:rPr lang="en-US" sz="1745" b="0" i="0" u="none" strike="noStrike" cap="none" dirty="0">
                <a:solidFill>
                  <a:schemeClr val="accent3"/>
                </a:solidFill>
                <a:latin typeface="Hind Light"/>
                <a:ea typeface="Hind Light"/>
                <a:cs typeface="Hind Light"/>
                <a:sym typeface="Hind Light"/>
              </a:rPr>
              <a:t> and </a:t>
            </a:r>
            <a:r>
              <a:rPr lang="en-US" sz="1745" b="1" i="0" u="none" strike="noStrike" cap="none" dirty="0">
                <a:solidFill>
                  <a:schemeClr val="accent3"/>
                </a:solidFill>
                <a:latin typeface="Hind Light"/>
                <a:ea typeface="Hind Light"/>
                <a:cs typeface="Hind Light"/>
                <a:sym typeface="Hind Light"/>
              </a:rPr>
              <a:t>reliable</a:t>
            </a:r>
            <a:r>
              <a:rPr lang="en-US" sz="1745" b="0" i="0" u="none" strike="noStrike" cap="none" dirty="0">
                <a:solidFill>
                  <a:schemeClr val="accent3"/>
                </a:solidFill>
                <a:latin typeface="Hind Light"/>
                <a:ea typeface="Hind Light"/>
                <a:cs typeface="Hind Light"/>
                <a:sym typeface="Hind Light"/>
              </a:rPr>
              <a:t> means </a:t>
            </a:r>
            <a:br>
              <a:rPr lang="en-US" sz="1745" b="0" i="0" u="none" strike="noStrike" cap="none" dirty="0">
                <a:solidFill>
                  <a:schemeClr val="accent3"/>
                </a:solidFill>
                <a:latin typeface="Hind Light"/>
                <a:ea typeface="Hind Light"/>
                <a:cs typeface="Hind Light"/>
                <a:sym typeface="Hind Light"/>
              </a:rPr>
            </a:br>
            <a:r>
              <a:rPr lang="en-US" sz="1745" b="0" i="0" u="none" strike="noStrike" cap="none" dirty="0">
                <a:solidFill>
                  <a:schemeClr val="accent3"/>
                </a:solidFill>
                <a:latin typeface="Hind Light"/>
                <a:ea typeface="Hind Light"/>
                <a:cs typeface="Hind Light"/>
                <a:sym typeface="Hind Light"/>
              </a:rPr>
              <a:t>to communicate, and be willing to use online services for </a:t>
            </a:r>
            <a:r>
              <a:rPr lang="en-US" sz="1745" b="1" i="0" u="none" strike="noStrike" cap="none" dirty="0">
                <a:solidFill>
                  <a:schemeClr val="accent3"/>
                </a:solidFill>
                <a:latin typeface="Hind Light"/>
                <a:ea typeface="Hind Light"/>
                <a:cs typeface="Hind Light"/>
                <a:sym typeface="Hind Light"/>
              </a:rPr>
              <a:t>commerce</a:t>
            </a:r>
            <a:r>
              <a:rPr lang="en-US" sz="1745" b="0" i="0" u="none" strike="noStrike" cap="none" dirty="0">
                <a:solidFill>
                  <a:schemeClr val="accent3"/>
                </a:solidFill>
                <a:latin typeface="Hind Light"/>
                <a:ea typeface="Hind Light"/>
                <a:cs typeface="Hind Light"/>
                <a:sym typeface="Hind Light"/>
              </a:rPr>
              <a:t>, </a:t>
            </a:r>
            <a:r>
              <a:rPr lang="en-US" sz="1745" b="1" i="0" u="none" strike="noStrike" cap="none" dirty="0">
                <a:solidFill>
                  <a:schemeClr val="accent3"/>
                </a:solidFill>
                <a:latin typeface="Hind Light"/>
                <a:ea typeface="Hind Light"/>
                <a:cs typeface="Hind Light"/>
                <a:sym typeface="Hind Light"/>
              </a:rPr>
              <a:t>government</a:t>
            </a:r>
            <a:r>
              <a:rPr lang="en-US" sz="1745" b="0" i="0" u="none" strike="noStrike" cap="none" dirty="0">
                <a:solidFill>
                  <a:schemeClr val="accent3"/>
                </a:solidFill>
                <a:latin typeface="Hind Light"/>
                <a:ea typeface="Hind Light"/>
                <a:cs typeface="Hind Light"/>
                <a:sym typeface="Hind Light"/>
              </a:rPr>
              <a:t>, and</a:t>
            </a:r>
            <a:br>
              <a:rPr lang="en-US" sz="1745" b="0" i="0" u="none" strike="noStrike" cap="none" dirty="0">
                <a:solidFill>
                  <a:schemeClr val="accent3"/>
                </a:solidFill>
                <a:latin typeface="Hind Light"/>
                <a:ea typeface="Hind Light"/>
                <a:cs typeface="Hind Light"/>
                <a:sym typeface="Hind Light"/>
              </a:rPr>
            </a:br>
            <a:r>
              <a:rPr lang="en-US" sz="1745" b="1" i="0" u="none" strike="noStrike" cap="none" dirty="0">
                <a:solidFill>
                  <a:schemeClr val="accent3"/>
                </a:solidFill>
                <a:latin typeface="Hind Light"/>
                <a:ea typeface="Hind Light"/>
                <a:cs typeface="Hind Light"/>
                <a:sym typeface="Hind Light"/>
              </a:rPr>
              <a:t>social interaction</a:t>
            </a:r>
            <a:r>
              <a:rPr lang="en-US" sz="1745" b="0" i="0" u="none" strike="noStrike" cap="none" dirty="0">
                <a:solidFill>
                  <a:schemeClr val="accent3"/>
                </a:solidFill>
                <a:latin typeface="Hind Light"/>
                <a:ea typeface="Hind Light"/>
                <a:cs typeface="Hind Light"/>
                <a:sym typeface="Hind Light"/>
              </a:rPr>
              <a:t>.</a:t>
            </a:r>
          </a:p>
        </p:txBody>
      </p:sp>
      <p:sp>
        <p:nvSpPr>
          <p:cNvPr id="257" name="Shape 257"/>
          <p:cNvSpPr txBox="1">
            <a:spLocks noGrp="1"/>
          </p:cNvSpPr>
          <p:nvPr>
            <p:ph type="body" idx="3"/>
          </p:nvPr>
        </p:nvSpPr>
        <p:spPr>
          <a:xfrm>
            <a:off x="6056310" y="2290926"/>
            <a:ext cx="5125655" cy="3666149"/>
          </a:xfrm>
          <a:prstGeom prst="rect">
            <a:avLst/>
          </a:prstGeom>
          <a:solidFill>
            <a:schemeClr val="accent3"/>
          </a:solidFill>
          <a:ln>
            <a:noFill/>
          </a:ln>
        </p:spPr>
        <p:txBody>
          <a:bodyPr wrap="square" lIns="0" tIns="0" rIns="0" bIns="0" anchor="t" anchorCtr="0">
            <a:noAutofit/>
          </a:bodyPr>
          <a:lstStyle/>
          <a:p>
            <a:pPr marL="0" marR="0" lvl="0" indent="-221678" algn="ctr" rtl="0">
              <a:lnSpc>
                <a:spcPct val="115000"/>
              </a:lnSpc>
              <a:spcBef>
                <a:spcPts val="0"/>
              </a:spcBef>
              <a:spcAft>
                <a:spcPts val="0"/>
              </a:spcAft>
              <a:buClr>
                <a:srgbClr val="FFFFFF"/>
              </a:buClr>
              <a:buSzPct val="99742"/>
              <a:buFont typeface="Hind Light"/>
              <a:buNone/>
            </a:pPr>
            <a:r>
              <a:rPr lang="en-US" sz="3491" b="0" i="0" u="none" strike="noStrike" cap="none" dirty="0">
                <a:solidFill>
                  <a:srgbClr val="FFFFFF"/>
                </a:solidFill>
                <a:latin typeface="Hind Light"/>
                <a:ea typeface="Hind Light"/>
                <a:cs typeface="Hind Light"/>
                <a:sym typeface="Hind Light"/>
              </a:rPr>
              <a:t>Access</a:t>
            </a:r>
          </a:p>
          <a:p>
            <a:pPr marL="0" marR="0" lvl="0" indent="-110807" algn="ctr" rtl="0">
              <a:lnSpc>
                <a:spcPct val="115000"/>
              </a:lnSpc>
              <a:spcBef>
                <a:spcPts val="3100"/>
              </a:spcBef>
              <a:spcAft>
                <a:spcPts val="0"/>
              </a:spcAft>
              <a:buClr>
                <a:srgbClr val="FFFFFF"/>
              </a:buClr>
              <a:buSzPct val="102647"/>
              <a:buFont typeface="Hind Light"/>
              <a:buNone/>
            </a:pPr>
            <a:r>
              <a:rPr lang="en-US" sz="1745" b="0" i="0" u="none" strike="noStrike" cap="none" dirty="0">
                <a:solidFill>
                  <a:srgbClr val="FFFFFF"/>
                </a:solidFill>
                <a:latin typeface="Hind Light"/>
                <a:ea typeface="Hind Light"/>
                <a:cs typeface="Hind Light"/>
                <a:sym typeface="Hind Light"/>
              </a:rPr>
              <a:t>We believe Internet access is a key enabler for </a:t>
            </a:r>
            <a:r>
              <a:rPr lang="en-US" sz="1745" b="1" i="0" u="none" strike="noStrike" cap="none" dirty="0">
                <a:solidFill>
                  <a:srgbClr val="FFFFFF"/>
                </a:solidFill>
                <a:latin typeface="Hind Light"/>
                <a:ea typeface="Hind Light"/>
                <a:cs typeface="Hind Light"/>
                <a:sym typeface="Hind Light"/>
              </a:rPr>
              <a:t>economic</a:t>
            </a:r>
            <a:r>
              <a:rPr lang="en-US" sz="1745" b="0" i="0" u="none" strike="noStrike" cap="none" dirty="0">
                <a:solidFill>
                  <a:srgbClr val="FFFFFF"/>
                </a:solidFill>
                <a:latin typeface="Hind Light"/>
                <a:ea typeface="Hind Light"/>
                <a:cs typeface="Hind Light"/>
                <a:sym typeface="Hind Light"/>
              </a:rPr>
              <a:t>, </a:t>
            </a:r>
            <a:r>
              <a:rPr lang="en-US" sz="1745" b="1" i="0" u="none" strike="noStrike" cap="none" dirty="0">
                <a:solidFill>
                  <a:srgbClr val="FFFFFF"/>
                </a:solidFill>
                <a:latin typeface="Hind Light"/>
                <a:ea typeface="Hind Light"/>
                <a:cs typeface="Hind Light"/>
                <a:sym typeface="Hind Light"/>
              </a:rPr>
              <a:t>social</a:t>
            </a:r>
            <a:r>
              <a:rPr lang="en-US" sz="1745" b="0" i="0" u="none" strike="noStrike" cap="none" dirty="0">
                <a:solidFill>
                  <a:srgbClr val="FFFFFF"/>
                </a:solidFill>
                <a:latin typeface="Hind Light"/>
                <a:ea typeface="Hind Light"/>
                <a:cs typeface="Hind Light"/>
                <a:sym typeface="Hind Light"/>
              </a:rPr>
              <a:t>, and </a:t>
            </a:r>
            <a:r>
              <a:rPr lang="en-US" sz="1745" b="1" i="0" u="none" strike="noStrike" cap="none" dirty="0">
                <a:solidFill>
                  <a:srgbClr val="FFFFFF"/>
                </a:solidFill>
                <a:latin typeface="Hind Light"/>
                <a:ea typeface="Hind Light"/>
                <a:cs typeface="Hind Light"/>
                <a:sym typeface="Hind Light"/>
              </a:rPr>
              <a:t>human development</a:t>
            </a:r>
            <a:r>
              <a:rPr lang="en-US" sz="1745" b="0" i="0" u="none" strike="noStrike" cap="none" dirty="0">
                <a:solidFill>
                  <a:srgbClr val="FFFFFF"/>
                </a:solidFill>
                <a:latin typeface="Hind Light"/>
                <a:ea typeface="Hind Light"/>
                <a:cs typeface="Hind Light"/>
                <a:sym typeface="Hind Light"/>
              </a:rPr>
              <a:t>. But only </a:t>
            </a:r>
            <a:r>
              <a:rPr lang="en-US" sz="1745" b="1" i="0" u="none" strike="noStrike" cap="none" dirty="0">
                <a:solidFill>
                  <a:srgbClr val="FFFFFF"/>
                </a:solidFill>
                <a:latin typeface="Hind Light"/>
                <a:ea typeface="Hind Light"/>
                <a:cs typeface="Hind Light"/>
                <a:sym typeface="Hind Light"/>
              </a:rPr>
              <a:t>half the world </a:t>
            </a:r>
            <a:r>
              <a:rPr lang="en-US" sz="1745" b="0" i="0" u="none" strike="noStrike" cap="none" dirty="0">
                <a:solidFill>
                  <a:srgbClr val="FFFFFF"/>
                </a:solidFill>
                <a:latin typeface="Hind Light"/>
                <a:ea typeface="Hind Light"/>
                <a:cs typeface="Hind Light"/>
                <a:sym typeface="Hind Light"/>
              </a:rPr>
              <a:t>is connected and the rate of Internet access growth is decreasing.  Issues such as </a:t>
            </a:r>
            <a:r>
              <a:rPr lang="en-US" sz="1745" b="1" i="0" u="none" strike="noStrike" cap="none" dirty="0">
                <a:solidFill>
                  <a:srgbClr val="FFFFFF"/>
                </a:solidFill>
                <a:latin typeface="Hind Light"/>
                <a:ea typeface="Hind Light"/>
                <a:cs typeface="Hind Light"/>
                <a:sym typeface="Hind Light"/>
              </a:rPr>
              <a:t>trust</a:t>
            </a:r>
            <a:r>
              <a:rPr lang="en-US" sz="1745" b="0" i="0" u="none" strike="noStrike" cap="none" dirty="0">
                <a:solidFill>
                  <a:srgbClr val="FFFFFF"/>
                </a:solidFill>
                <a:latin typeface="Hind Light"/>
                <a:ea typeface="Hind Light"/>
                <a:cs typeface="Hind Light"/>
                <a:sym typeface="Hind Light"/>
              </a:rPr>
              <a:t> in the Internet have joined cost and availability as barriers to access. </a:t>
            </a:r>
          </a:p>
        </p:txBody>
      </p:sp>
      <p:sp>
        <p:nvSpPr>
          <p:cNvPr id="258" name="Shape 258"/>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90000"/>
              </a:lnSpc>
              <a:spcBef>
                <a:spcPts val="0"/>
              </a:spcBef>
              <a:spcAft>
                <a:spcPts val="0"/>
              </a:spcAft>
              <a:buClr>
                <a:srgbClr val="535353"/>
              </a:buClr>
              <a:buSzPct val="100000"/>
              <a:buFont typeface="Hind Light"/>
              <a:buNone/>
            </a:pPr>
            <a:fld id="{00000000-1234-1234-1234-123412341234}" type="slidenum">
              <a:rPr lang="en-US" sz="1000" b="0" i="0" u="none" strike="noStrike" cap="none">
                <a:solidFill>
                  <a:srgbClr val="535353"/>
                </a:solidFill>
                <a:latin typeface="Hind Light"/>
                <a:ea typeface="Hind Light"/>
                <a:cs typeface="Hind Light"/>
                <a:sym typeface="Hind Light"/>
              </a:rPr>
              <a:t>14</a:t>
            </a:fld>
            <a:endParaRPr lang="en-US" sz="1000" b="0" i="0" u="none" strike="noStrike" cap="none">
              <a:solidFill>
                <a:srgbClr val="535353"/>
              </a:solidFill>
              <a:latin typeface="Hind Light"/>
              <a:ea typeface="Hind Light"/>
              <a:cs typeface="Hind Light"/>
              <a:sym typeface="Hind Light"/>
            </a:endParaRPr>
          </a:p>
        </p:txBody>
      </p:sp>
      <p:sp>
        <p:nvSpPr>
          <p:cNvPr id="259" name="Shape 259"/>
          <p:cNvSpPr txBox="1"/>
          <p:nvPr/>
        </p:nvSpPr>
        <p:spPr>
          <a:xfrm>
            <a:off x="533248" y="1196643"/>
            <a:ext cx="10241282" cy="1234439"/>
          </a:xfrm>
          <a:prstGeom prst="rect">
            <a:avLst/>
          </a:prstGeom>
          <a:noFill/>
          <a:ln>
            <a:noFill/>
          </a:ln>
        </p:spPr>
        <p:txBody>
          <a:bodyPr wrap="square" lIns="45700" tIns="45700" rIns="45700" bIns="45700" anchor="t" anchorCtr="0">
            <a:noAutofit/>
          </a:bodyPr>
          <a:lstStyle/>
          <a:p>
            <a:pPr marL="0" marR="0" lvl="0" indent="-177800" algn="l" rtl="0">
              <a:lnSpc>
                <a:spcPct val="100000"/>
              </a:lnSpc>
              <a:spcBef>
                <a:spcPts val="0"/>
              </a:spcBef>
              <a:spcAft>
                <a:spcPts val="0"/>
              </a:spcAft>
              <a:buClr>
                <a:srgbClr val="0C1C2C"/>
              </a:buClr>
              <a:buSzPct val="100000"/>
              <a:buFont typeface="Hind Light"/>
              <a:buNone/>
            </a:pPr>
            <a:r>
              <a:rPr lang="en-US" sz="2800" b="0" i="0" u="none" strike="noStrike" cap="none">
                <a:solidFill>
                  <a:srgbClr val="0C1C2C"/>
                </a:solidFill>
                <a:latin typeface="Hind Light"/>
                <a:ea typeface="Hind Light"/>
                <a:cs typeface="Hind Light"/>
                <a:sym typeface="Hind Light"/>
              </a:rPr>
              <a:t>Restoring trust and connecting the unconnected are key to realizing an Internet of opportunity for everyone.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b="0" i="0" u="none" strike="noStrike" cap="none">
                <a:solidFill>
                  <a:schemeClr val="accent3"/>
                </a:solidFill>
                <a:latin typeface="Hind Light"/>
                <a:ea typeface="Hind Light"/>
                <a:cs typeface="Hind Light"/>
                <a:sym typeface="Hind Light"/>
              </a:rPr>
              <a:t>Policy</a:t>
            </a:r>
          </a:p>
        </p:txBody>
      </p:sp>
      <p:sp>
        <p:nvSpPr>
          <p:cNvPr id="265" name="Shape 265"/>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15</a:t>
            </a:fld>
            <a:endParaRPr lang="en-US" sz="1000" b="0" i="0" u="none" strike="noStrike" cap="none">
              <a:solidFill>
                <a:srgbClr val="0C1C2C"/>
              </a:solidFill>
              <a:latin typeface="Hind Light"/>
              <a:ea typeface="Hind Light"/>
              <a:cs typeface="Hind Light"/>
              <a:sym typeface="Hind Light"/>
            </a:endParaRPr>
          </a:p>
        </p:txBody>
      </p:sp>
      <p:sp>
        <p:nvSpPr>
          <p:cNvPr id="266" name="Shape 266"/>
          <p:cNvSpPr txBox="1">
            <a:spLocks noGrp="1"/>
          </p:cNvSpPr>
          <p:nvPr>
            <p:ph type="body" idx="1"/>
          </p:nvPr>
        </p:nvSpPr>
        <p:spPr>
          <a:xfrm>
            <a:off x="540000" y="1213119"/>
            <a:ext cx="11121775" cy="3963400"/>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rgbClr val="0C1C2C"/>
              </a:buClr>
              <a:buSzPct val="100000"/>
              <a:buFont typeface="Hind Light"/>
              <a:buNone/>
            </a:pPr>
            <a:r>
              <a:rPr lang="en-US" sz="2600" b="0" i="0" u="none" strike="noStrike" cap="none" dirty="0">
                <a:solidFill>
                  <a:srgbClr val="0C1C2C"/>
                </a:solidFill>
                <a:latin typeface="Hind Light"/>
                <a:ea typeface="Hind Light"/>
                <a:cs typeface="Hind Light"/>
                <a:sym typeface="Hind Light"/>
              </a:rPr>
              <a:t>The Internet Society champions public policies that enable open access.</a:t>
            </a:r>
          </a:p>
          <a:p>
            <a:pPr marL="0" marR="0" lvl="0" indent="-120650" algn="l" rtl="0">
              <a:lnSpc>
                <a:spcPct val="105999"/>
              </a:lnSpc>
              <a:spcBef>
                <a:spcPts val="1100"/>
              </a:spcBef>
              <a:spcAft>
                <a:spcPts val="0"/>
              </a:spcAft>
              <a:buClr>
                <a:srgbClr val="0C1C2C"/>
              </a:buClr>
              <a:buSzPct val="100000"/>
              <a:buFont typeface="Hind Light"/>
              <a:buNone/>
            </a:pPr>
            <a:r>
              <a:rPr lang="en-US" sz="1900" b="0" i="0" u="none" strike="noStrike" cap="none" dirty="0">
                <a:solidFill>
                  <a:srgbClr val="0C1C2C"/>
                </a:solidFill>
                <a:latin typeface="Hind Light"/>
                <a:ea typeface="Hind Light"/>
                <a:cs typeface="Hind Light"/>
                <a:sym typeface="Hind Light"/>
              </a:rPr>
              <a:t>We operate collaboratively and inclusively with </a:t>
            </a:r>
            <a:r>
              <a:rPr lang="en-US" sz="1900" b="1" i="0" u="none" strike="noStrike" cap="none" dirty="0">
                <a:solidFill>
                  <a:srgbClr val="0C1C2C"/>
                </a:solidFill>
                <a:latin typeface="Hind Light"/>
                <a:ea typeface="Hind Light"/>
                <a:cs typeface="Hind Light"/>
                <a:sym typeface="Hind Light"/>
              </a:rPr>
              <a:t>governments</a:t>
            </a:r>
            <a:r>
              <a:rPr lang="en-US" sz="1900" b="0" i="0" u="none" strike="noStrike" cap="none" dirty="0">
                <a:solidFill>
                  <a:srgbClr val="0C1C2C"/>
                </a:solidFill>
                <a:latin typeface="Hind Light"/>
                <a:ea typeface="Hind Light"/>
                <a:cs typeface="Hind Light"/>
                <a:sym typeface="Hind Light"/>
              </a:rPr>
              <a:t>, </a:t>
            </a:r>
            <a:r>
              <a:rPr lang="en-US" sz="1900" b="1" i="0" u="none" strike="noStrike" cap="none" dirty="0">
                <a:solidFill>
                  <a:srgbClr val="0C1C2C"/>
                </a:solidFill>
                <a:latin typeface="Hind Light"/>
                <a:ea typeface="Hind Light"/>
                <a:cs typeface="Hind Light"/>
                <a:sym typeface="Hind Light"/>
              </a:rPr>
              <a:t>national</a:t>
            </a:r>
            <a:r>
              <a:rPr lang="en-US" sz="1900" b="0" i="0" u="none" strike="noStrike" cap="none" dirty="0">
                <a:solidFill>
                  <a:srgbClr val="0C1C2C"/>
                </a:solidFill>
                <a:latin typeface="Hind Light"/>
                <a:ea typeface="Hind Light"/>
                <a:cs typeface="Hind Light"/>
                <a:sym typeface="Hind Light"/>
              </a:rPr>
              <a:t> and </a:t>
            </a:r>
            <a:r>
              <a:rPr lang="en-US" sz="1900" b="1" i="0" u="none" strike="noStrike" cap="none" dirty="0">
                <a:solidFill>
                  <a:srgbClr val="0C1C2C"/>
                </a:solidFill>
                <a:latin typeface="Hind Light"/>
                <a:ea typeface="Hind Light"/>
                <a:cs typeface="Hind Light"/>
                <a:sym typeface="Hind Light"/>
              </a:rPr>
              <a:t>international organizations</a:t>
            </a:r>
            <a:r>
              <a:rPr lang="en-US" sz="1900" b="0" i="0" u="none" strike="noStrike" cap="none" dirty="0">
                <a:solidFill>
                  <a:srgbClr val="0C1C2C"/>
                </a:solidFill>
                <a:latin typeface="Hind Light"/>
                <a:ea typeface="Hind Light"/>
                <a:cs typeface="Hind Light"/>
                <a:sym typeface="Hind Light"/>
              </a:rPr>
              <a:t>, </a:t>
            </a:r>
            <a:r>
              <a:rPr lang="en-US" sz="1900" b="1" i="0" u="none" strike="noStrike" cap="none" dirty="0">
                <a:solidFill>
                  <a:srgbClr val="0C1C2C"/>
                </a:solidFill>
                <a:latin typeface="Hind Light"/>
                <a:ea typeface="Hind Light"/>
                <a:cs typeface="Hind Light"/>
                <a:sym typeface="Hind Light"/>
              </a:rPr>
              <a:t>civil society</a:t>
            </a:r>
            <a:r>
              <a:rPr lang="en-US" sz="1900" b="0" i="0" u="none" strike="noStrike" cap="none" dirty="0">
                <a:solidFill>
                  <a:srgbClr val="0C1C2C"/>
                </a:solidFill>
                <a:latin typeface="Hind Light"/>
                <a:ea typeface="Hind Light"/>
                <a:cs typeface="Hind Light"/>
                <a:sym typeface="Hind Light"/>
              </a:rPr>
              <a:t>, </a:t>
            </a:r>
            <a:r>
              <a:rPr lang="en-US" sz="1900" b="1" i="0" u="none" strike="noStrike" cap="none" dirty="0">
                <a:solidFill>
                  <a:srgbClr val="0C1C2C"/>
                </a:solidFill>
                <a:latin typeface="Hind Light"/>
                <a:ea typeface="Hind Light"/>
                <a:cs typeface="Hind Light"/>
                <a:sym typeface="Hind Light"/>
              </a:rPr>
              <a:t>private </a:t>
            </a:r>
            <a:r>
              <a:rPr lang="en-US" sz="1900" b="1" i="0" u="none" strike="noStrike" cap="none" dirty="0" smtClean="0">
                <a:solidFill>
                  <a:srgbClr val="0C1C2C"/>
                </a:solidFill>
                <a:latin typeface="Hind Light"/>
                <a:ea typeface="Hind Light"/>
                <a:cs typeface="Hind Light"/>
                <a:sym typeface="Hind Light"/>
              </a:rPr>
              <a:t>sectors</a:t>
            </a:r>
            <a:r>
              <a:rPr lang="en-US" sz="1900" b="0" i="0" u="none" strike="noStrike" cap="none" dirty="0" smtClean="0">
                <a:solidFill>
                  <a:srgbClr val="0C1C2C"/>
                </a:solidFill>
                <a:latin typeface="Hind Light"/>
                <a:ea typeface="Hind Light"/>
                <a:cs typeface="Hind Light"/>
                <a:sym typeface="Hind Light"/>
              </a:rPr>
              <a:t>, </a:t>
            </a:r>
            <a:r>
              <a:rPr lang="en-US" sz="1900" b="0" i="0" u="none" strike="noStrike" cap="none" dirty="0">
                <a:solidFill>
                  <a:srgbClr val="0C1C2C"/>
                </a:solidFill>
                <a:latin typeface="Hind Light"/>
                <a:ea typeface="Hind Light"/>
                <a:cs typeface="Hind Light"/>
                <a:sym typeface="Hind Light"/>
              </a:rPr>
              <a:t>and other parties to reach decisions about the Internet that conform with our core values. </a:t>
            </a:r>
          </a:p>
          <a:p>
            <a:pPr marL="0" marR="0" lvl="0" indent="-120650" algn="l" rtl="0">
              <a:lnSpc>
                <a:spcPct val="105999"/>
              </a:lnSpc>
              <a:spcBef>
                <a:spcPts val="1100"/>
              </a:spcBef>
              <a:spcAft>
                <a:spcPts val="0"/>
              </a:spcAft>
              <a:buClr>
                <a:srgbClr val="0C1C2C"/>
              </a:buClr>
              <a:buSzPct val="100000"/>
              <a:buFont typeface="Hind Light"/>
              <a:buNone/>
            </a:pPr>
            <a:r>
              <a:rPr lang="en-US" sz="1900" b="0" i="0" u="none" strike="noStrike" cap="none" dirty="0">
                <a:solidFill>
                  <a:srgbClr val="0C1C2C"/>
                </a:solidFill>
                <a:latin typeface="Hind Light"/>
                <a:ea typeface="Hind Light"/>
                <a:cs typeface="Hind Light"/>
                <a:sym typeface="Hind Light"/>
              </a:rPr>
              <a:t>We work in a </a:t>
            </a:r>
            <a:r>
              <a:rPr lang="en-US" sz="1900" b="1" i="0" u="none" strike="noStrike" cap="none" dirty="0">
                <a:solidFill>
                  <a:srgbClr val="0C1C2C"/>
                </a:solidFill>
                <a:latin typeface="Hind Light"/>
                <a:ea typeface="Hind Light"/>
                <a:cs typeface="Hind Light"/>
                <a:sym typeface="Hind Light"/>
              </a:rPr>
              <a:t>multi-stakeholder</a:t>
            </a:r>
            <a:r>
              <a:rPr lang="en-US" sz="1900" b="0" i="0" u="none" strike="noStrike" cap="none" dirty="0">
                <a:solidFill>
                  <a:srgbClr val="0C1C2C"/>
                </a:solidFill>
                <a:latin typeface="Hind Light"/>
                <a:ea typeface="Hind Light"/>
                <a:cs typeface="Hind Light"/>
                <a:sym typeface="Hind Light"/>
              </a:rPr>
              <a:t> fashion towards the development of an </a:t>
            </a:r>
            <a:r>
              <a:rPr lang="en-US" sz="1900" b="1" i="0" u="none" strike="noStrike" cap="none" dirty="0">
                <a:solidFill>
                  <a:srgbClr val="0C1C2C"/>
                </a:solidFill>
                <a:latin typeface="Hind Light"/>
                <a:ea typeface="Hind Light"/>
                <a:cs typeface="Hind Light"/>
                <a:sym typeface="Hind Light"/>
              </a:rPr>
              <a:t>open</a:t>
            </a:r>
            <a:r>
              <a:rPr lang="en-US" sz="1900" b="0" i="0" u="none" strike="noStrike" cap="none" dirty="0">
                <a:solidFill>
                  <a:srgbClr val="0C1C2C"/>
                </a:solidFill>
                <a:latin typeface="Hind Light"/>
                <a:ea typeface="Hind Light"/>
                <a:cs typeface="Hind Light"/>
                <a:sym typeface="Hind Light"/>
              </a:rPr>
              <a:t> and </a:t>
            </a:r>
            <a:r>
              <a:rPr lang="en-US" sz="1900" b="1" i="0" u="none" strike="noStrike" cap="none" dirty="0">
                <a:solidFill>
                  <a:srgbClr val="0C1C2C"/>
                </a:solidFill>
                <a:latin typeface="Hind Light"/>
                <a:ea typeface="Hind Light"/>
                <a:cs typeface="Hind Light"/>
                <a:sym typeface="Hind Light"/>
              </a:rPr>
              <a:t>sustainable Internet</a:t>
            </a:r>
            <a:r>
              <a:rPr lang="en-US" sz="1900" b="0" i="0" u="none" strike="noStrike" cap="none" dirty="0">
                <a:solidFill>
                  <a:srgbClr val="0C1C2C"/>
                </a:solidFill>
                <a:latin typeface="Hind Light"/>
                <a:ea typeface="Hind Light"/>
                <a:cs typeface="Hind Light"/>
                <a:sym typeface="Hind Light"/>
              </a:rPr>
              <a:t> for the benefit of all people.</a:t>
            </a:r>
          </a:p>
          <a:p>
            <a:pPr marL="0" marR="0" lvl="0" indent="-120650" algn="l" rtl="0">
              <a:lnSpc>
                <a:spcPct val="105999"/>
              </a:lnSpc>
              <a:spcBef>
                <a:spcPts val="1100"/>
              </a:spcBef>
              <a:spcAft>
                <a:spcPts val="0"/>
              </a:spcAft>
              <a:buClr>
                <a:srgbClr val="0C1C2C"/>
              </a:buClr>
              <a:buSzPct val="100000"/>
              <a:buFont typeface="Hind Light"/>
              <a:buNone/>
            </a:pPr>
            <a:r>
              <a:rPr lang="en-US" sz="1900" b="0" i="0" u="none" strike="noStrike" cap="none" dirty="0">
                <a:solidFill>
                  <a:srgbClr val="0C1C2C"/>
                </a:solidFill>
                <a:latin typeface="Hind Light"/>
                <a:ea typeface="Hind Light"/>
                <a:cs typeface="Hind Light"/>
                <a:sym typeface="Hind Light"/>
              </a:rPr>
              <a:t>Because the Internet impacts all of us, we work with partners around the globe to make sure we can address a wide range of </a:t>
            </a:r>
            <a:r>
              <a:rPr lang="en-US" sz="1900" b="1" i="0" u="none" strike="noStrike" cap="none" dirty="0">
                <a:solidFill>
                  <a:srgbClr val="0C1C2C"/>
                </a:solidFill>
                <a:latin typeface="Hind Light"/>
                <a:ea typeface="Hind Light"/>
                <a:cs typeface="Hind Light"/>
                <a:sym typeface="Hind Light"/>
              </a:rPr>
              <a:t>social</a:t>
            </a:r>
            <a:r>
              <a:rPr lang="en-US" sz="1900" b="0" i="0" u="none" strike="noStrike" cap="none" dirty="0">
                <a:solidFill>
                  <a:srgbClr val="0C1C2C"/>
                </a:solidFill>
                <a:latin typeface="Hind Light"/>
                <a:ea typeface="Hind Light"/>
                <a:cs typeface="Hind Light"/>
                <a:sym typeface="Hind Light"/>
              </a:rPr>
              <a:t>, </a:t>
            </a:r>
            <a:r>
              <a:rPr lang="en-US" sz="1900" b="1" i="0" u="none" strike="noStrike" cap="none" dirty="0">
                <a:solidFill>
                  <a:srgbClr val="0C1C2C"/>
                </a:solidFill>
                <a:latin typeface="Hind Light"/>
                <a:ea typeface="Hind Light"/>
                <a:cs typeface="Hind Light"/>
                <a:sym typeface="Hind Light"/>
              </a:rPr>
              <a:t>economic</a:t>
            </a:r>
            <a:r>
              <a:rPr lang="en-US" sz="1900" b="0" i="0" u="none" strike="noStrike" cap="none" dirty="0">
                <a:solidFill>
                  <a:srgbClr val="0C1C2C"/>
                </a:solidFill>
                <a:latin typeface="Hind Light"/>
                <a:ea typeface="Hind Light"/>
                <a:cs typeface="Hind Light"/>
                <a:sym typeface="Hind Light"/>
              </a:rPr>
              <a:t>, and </a:t>
            </a:r>
            <a:r>
              <a:rPr lang="en-US" sz="1900" b="1" i="0" u="none" strike="noStrike" cap="none" dirty="0">
                <a:solidFill>
                  <a:srgbClr val="0C1C2C"/>
                </a:solidFill>
                <a:latin typeface="Hind Light"/>
                <a:ea typeface="Hind Light"/>
                <a:cs typeface="Hind Light"/>
                <a:sym typeface="Hind Light"/>
              </a:rPr>
              <a:t>policy issues </a:t>
            </a:r>
            <a:r>
              <a:rPr lang="en-US" sz="1900" b="0" i="0" u="none" strike="noStrike" cap="none" dirty="0">
                <a:solidFill>
                  <a:srgbClr val="0C1C2C"/>
                </a:solidFill>
                <a:latin typeface="Hind Light"/>
                <a:ea typeface="Hind Light"/>
                <a:cs typeface="Hind Light"/>
                <a:sym typeface="Hind Light"/>
              </a:rPr>
              <a:t>that interfere with an open and sustainable Internet.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b="0" i="0" u="none" strike="noStrike" cap="none">
                <a:solidFill>
                  <a:schemeClr val="accent3"/>
                </a:solidFill>
                <a:latin typeface="Hind Light"/>
                <a:ea typeface="Hind Light"/>
                <a:cs typeface="Hind Light"/>
                <a:sym typeface="Hind Light"/>
              </a:rPr>
              <a:t>Events and Opportunities</a:t>
            </a:r>
          </a:p>
        </p:txBody>
      </p:sp>
      <p:sp>
        <p:nvSpPr>
          <p:cNvPr id="272" name="Shape 272"/>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16</a:t>
            </a:fld>
            <a:endParaRPr lang="en-US" sz="1000" b="0" i="0" u="none" strike="noStrike" cap="none">
              <a:solidFill>
                <a:srgbClr val="0C1C2C"/>
              </a:solidFill>
              <a:latin typeface="Hind Light"/>
              <a:ea typeface="Hind Light"/>
              <a:cs typeface="Hind Light"/>
              <a:sym typeface="Hind Light"/>
            </a:endParaRPr>
          </a:p>
        </p:txBody>
      </p:sp>
      <p:sp>
        <p:nvSpPr>
          <p:cNvPr id="273" name="Shape 273"/>
          <p:cNvSpPr txBox="1">
            <a:spLocks noGrp="1"/>
          </p:cNvSpPr>
          <p:nvPr>
            <p:ph type="body" idx="1"/>
          </p:nvPr>
        </p:nvSpPr>
        <p:spPr>
          <a:xfrm>
            <a:off x="540976" y="1056465"/>
            <a:ext cx="7955323" cy="4966703"/>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rgbClr val="0C1C2C"/>
              </a:buClr>
              <a:buSzPct val="100000"/>
              <a:buFont typeface="Hind Light"/>
              <a:buNone/>
            </a:pPr>
            <a:r>
              <a:rPr lang="en-US" sz="2400" b="0" i="0" u="none" strike="noStrike" cap="none" dirty="0">
                <a:solidFill>
                  <a:srgbClr val="0C1C2C"/>
                </a:solidFill>
                <a:latin typeface="Hind Light"/>
                <a:ea typeface="Hind Light"/>
                <a:cs typeface="Hind Light"/>
                <a:sym typeface="Hind Light"/>
              </a:rPr>
              <a:t>The Internet Society is at the heart of the Internet community and active in conferences and events around the world.</a:t>
            </a:r>
          </a:p>
          <a:p>
            <a:pPr marL="0" marR="0" lvl="0" indent="-107950" algn="l" rtl="0">
              <a:lnSpc>
                <a:spcPct val="105999"/>
              </a:lnSpc>
              <a:spcBef>
                <a:spcPts val="1000"/>
              </a:spcBef>
              <a:spcAft>
                <a:spcPts val="0"/>
              </a:spcAft>
              <a:buClr>
                <a:srgbClr val="0C1C2C"/>
              </a:buClr>
              <a:buSzPct val="100000"/>
              <a:buFont typeface="Hind SemiBold"/>
              <a:buNone/>
            </a:pPr>
            <a:r>
              <a:rPr lang="en-US" sz="1700" b="1" i="0" u="none" strike="noStrike" cap="none" dirty="0" err="1">
                <a:solidFill>
                  <a:srgbClr val="0C1C2C"/>
                </a:solidFill>
                <a:latin typeface="Hind SemiBold"/>
                <a:ea typeface="Hind SemiBold"/>
                <a:cs typeface="Hind SemiBold"/>
                <a:sym typeface="Hind SemiBold"/>
              </a:rPr>
              <a:t>InterCommunity</a:t>
            </a:r>
            <a:r>
              <a:rPr lang="en-US" sz="1700" b="0" i="0" u="none" strike="noStrike" cap="none" dirty="0">
                <a:solidFill>
                  <a:srgbClr val="0C1C2C"/>
                </a:solidFill>
                <a:latin typeface="Hind Light"/>
                <a:ea typeface="Hind Light"/>
                <a:cs typeface="Hind Light"/>
                <a:sym typeface="Hind Light"/>
              </a:rPr>
              <a:t> uses the power of the Internet to bring together our </a:t>
            </a:r>
            <a:r>
              <a:rPr lang="en-US" sz="1700" b="1" i="0" u="none" strike="noStrike" cap="none" dirty="0">
                <a:solidFill>
                  <a:srgbClr val="0C1C2C"/>
                </a:solidFill>
                <a:latin typeface="Hind Light"/>
                <a:ea typeface="Hind Light"/>
                <a:cs typeface="Hind Light"/>
                <a:sym typeface="Hind Light"/>
              </a:rPr>
              <a:t>global membership</a:t>
            </a:r>
            <a:r>
              <a:rPr lang="en-US" sz="1700" b="0" i="0" u="none" strike="noStrike" cap="none" dirty="0">
                <a:solidFill>
                  <a:srgbClr val="0C1C2C"/>
                </a:solidFill>
                <a:latin typeface="Hind Light"/>
                <a:ea typeface="Hind Light"/>
                <a:cs typeface="Hind Light"/>
                <a:sym typeface="Hind Light"/>
              </a:rPr>
              <a:t> to discuss the issues we care about.</a:t>
            </a:r>
          </a:p>
          <a:p>
            <a:pPr marL="0" marR="0" lvl="0" indent="-107950" algn="l" rtl="0">
              <a:lnSpc>
                <a:spcPct val="105999"/>
              </a:lnSpc>
              <a:spcBef>
                <a:spcPts val="1000"/>
              </a:spcBef>
              <a:spcAft>
                <a:spcPts val="0"/>
              </a:spcAft>
              <a:buClr>
                <a:srgbClr val="0C1C2C"/>
              </a:buClr>
              <a:buSzPct val="100000"/>
              <a:buFont typeface="Hind SemiBold"/>
              <a:buNone/>
            </a:pPr>
            <a:r>
              <a:rPr lang="en-US" sz="1700" b="1" i="0" u="none" strike="noStrike" cap="none" dirty="0">
                <a:solidFill>
                  <a:srgbClr val="0C1C2C"/>
                </a:solidFill>
                <a:latin typeface="Hind SemiBold"/>
                <a:ea typeface="Hind SemiBold"/>
                <a:cs typeface="Hind SemiBold"/>
                <a:sym typeface="Hind SemiBold"/>
              </a:rPr>
              <a:t>INETs</a:t>
            </a:r>
            <a:r>
              <a:rPr lang="en-US" sz="1700" b="0" i="0" u="none" strike="noStrike" cap="none" dirty="0">
                <a:solidFill>
                  <a:srgbClr val="0C1C2C"/>
                </a:solidFill>
                <a:latin typeface="Hind Light"/>
                <a:ea typeface="Hind Light"/>
                <a:cs typeface="Hind Light"/>
                <a:sym typeface="Hind Light"/>
              </a:rPr>
              <a:t> bring together </a:t>
            </a:r>
            <a:r>
              <a:rPr lang="en-US" sz="1700" b="1" i="0" u="none" strike="noStrike" cap="none" dirty="0">
                <a:solidFill>
                  <a:srgbClr val="0C1C2C"/>
                </a:solidFill>
                <a:latin typeface="Hind Light"/>
                <a:ea typeface="Hind Light"/>
                <a:cs typeface="Hind Light"/>
                <a:sym typeface="Hind Light"/>
              </a:rPr>
              <a:t>users</a:t>
            </a:r>
            <a:r>
              <a:rPr lang="en-US" sz="1700" b="0" i="0" u="none" strike="noStrike" cap="none" dirty="0">
                <a:solidFill>
                  <a:srgbClr val="0C1C2C"/>
                </a:solidFill>
                <a:latin typeface="Hind Light"/>
                <a:ea typeface="Hind Light"/>
                <a:cs typeface="Hind Light"/>
                <a:sym typeface="Hind Light"/>
              </a:rPr>
              <a:t>, </a:t>
            </a:r>
            <a:r>
              <a:rPr lang="en-US" sz="1700" b="1" i="0" u="none" strike="noStrike" cap="none" dirty="0">
                <a:solidFill>
                  <a:srgbClr val="0C1C2C"/>
                </a:solidFill>
                <a:latin typeface="Hind Light"/>
                <a:ea typeface="Hind Light"/>
                <a:cs typeface="Hind Light"/>
                <a:sym typeface="Hind Light"/>
              </a:rPr>
              <a:t>policy makers</a:t>
            </a:r>
            <a:r>
              <a:rPr lang="en-US" sz="1700" b="0" i="0" u="none" strike="noStrike" cap="none" dirty="0">
                <a:solidFill>
                  <a:srgbClr val="0C1C2C"/>
                </a:solidFill>
                <a:latin typeface="Hind Light"/>
                <a:ea typeface="Hind Light"/>
                <a:cs typeface="Hind Light"/>
                <a:sym typeface="Hind Light"/>
              </a:rPr>
              <a:t>, </a:t>
            </a:r>
            <a:r>
              <a:rPr lang="en-US" sz="1700" b="1" i="0" u="none" strike="noStrike" cap="none" dirty="0">
                <a:solidFill>
                  <a:srgbClr val="0C1C2C"/>
                </a:solidFill>
                <a:latin typeface="Hind Light"/>
                <a:ea typeface="Hind Light"/>
                <a:cs typeface="Hind Light"/>
                <a:sym typeface="Hind Light"/>
              </a:rPr>
              <a:t>technologists</a:t>
            </a:r>
            <a:r>
              <a:rPr lang="en-US" sz="1700" b="0" i="0" u="none" strike="noStrike" cap="none" dirty="0">
                <a:solidFill>
                  <a:srgbClr val="0C1C2C"/>
                </a:solidFill>
                <a:latin typeface="Hind Light"/>
                <a:ea typeface="Hind Light"/>
                <a:cs typeface="Hind Light"/>
                <a:sym typeface="Hind Light"/>
              </a:rPr>
              <a:t>, and </a:t>
            </a:r>
            <a:r>
              <a:rPr lang="en-US" sz="1700" b="1" i="0" u="none" strike="noStrike" cap="none" dirty="0">
                <a:solidFill>
                  <a:srgbClr val="0C1C2C"/>
                </a:solidFill>
                <a:latin typeface="Hind Light"/>
                <a:ea typeface="Hind Light"/>
                <a:cs typeface="Hind Light"/>
                <a:sym typeface="Hind Light"/>
              </a:rPr>
              <a:t>operators</a:t>
            </a:r>
            <a:r>
              <a:rPr lang="en-US" sz="1700" b="0" i="0" u="none" strike="noStrike" cap="none" dirty="0">
                <a:solidFill>
                  <a:srgbClr val="0C1C2C"/>
                </a:solidFill>
                <a:latin typeface="Hind Light"/>
                <a:ea typeface="Hind Light"/>
                <a:cs typeface="Hind Light"/>
                <a:sym typeface="Hind Light"/>
              </a:rPr>
              <a:t> in a cooperative event focusing on development and relevant local and global issues.</a:t>
            </a:r>
          </a:p>
          <a:p>
            <a:pPr marL="0" marR="0" lvl="0" indent="-107950" algn="l" rtl="0">
              <a:lnSpc>
                <a:spcPct val="105999"/>
              </a:lnSpc>
              <a:spcBef>
                <a:spcPts val="1000"/>
              </a:spcBef>
              <a:spcAft>
                <a:spcPts val="0"/>
              </a:spcAft>
              <a:buClr>
                <a:srgbClr val="0C1C2C"/>
              </a:buClr>
              <a:buSzPct val="100000"/>
              <a:buFont typeface="Hind SemiBold"/>
              <a:buNone/>
            </a:pPr>
            <a:r>
              <a:rPr lang="en-US" sz="1700" b="1" i="0" u="none" strike="noStrike" cap="none" dirty="0">
                <a:solidFill>
                  <a:srgbClr val="0C1C2C"/>
                </a:solidFill>
                <a:latin typeface="Hind SemiBold"/>
                <a:ea typeface="Hind SemiBold"/>
                <a:cs typeface="Hind SemiBold"/>
                <a:sym typeface="Hind SemiBold"/>
              </a:rPr>
              <a:t>Network and Distributed System Security Symposium (NDSS) </a:t>
            </a:r>
            <a:r>
              <a:rPr lang="en-US" sz="1700" b="0" i="0" u="none" strike="noStrike" cap="none" dirty="0">
                <a:solidFill>
                  <a:srgbClr val="0C1C2C"/>
                </a:solidFill>
                <a:latin typeface="Hind Light"/>
                <a:ea typeface="Hind Light"/>
                <a:cs typeface="Hind Light"/>
                <a:sym typeface="Hind Light"/>
              </a:rPr>
              <a:t>encourages information sharing among members of the Internet community who </a:t>
            </a:r>
            <a:r>
              <a:rPr lang="en-US" sz="1700" b="1" i="0" u="none" strike="noStrike" cap="none" dirty="0">
                <a:solidFill>
                  <a:srgbClr val="0C1C2C"/>
                </a:solidFill>
                <a:latin typeface="Hind Light"/>
                <a:ea typeface="Hind Light"/>
                <a:cs typeface="Hind Light"/>
                <a:sym typeface="Hind Light"/>
              </a:rPr>
              <a:t>design</a:t>
            </a:r>
            <a:r>
              <a:rPr lang="en-US" sz="1700" b="0" i="0" u="none" strike="noStrike" cap="none" dirty="0">
                <a:solidFill>
                  <a:srgbClr val="0C1C2C"/>
                </a:solidFill>
                <a:latin typeface="Hind Light"/>
                <a:ea typeface="Hind Light"/>
                <a:cs typeface="Hind Light"/>
                <a:sym typeface="Hind Light"/>
              </a:rPr>
              <a:t>, </a:t>
            </a:r>
            <a:r>
              <a:rPr lang="en-US" sz="1700" b="1" i="0" u="none" strike="noStrike" cap="none" dirty="0">
                <a:solidFill>
                  <a:srgbClr val="0C1C2C"/>
                </a:solidFill>
                <a:latin typeface="Hind Light"/>
                <a:ea typeface="Hind Light"/>
                <a:cs typeface="Hind Light"/>
                <a:sym typeface="Hind Light"/>
              </a:rPr>
              <a:t>develop</a:t>
            </a:r>
            <a:r>
              <a:rPr lang="en-US" sz="1700" b="0" i="0" u="none" strike="noStrike" cap="none" dirty="0">
                <a:solidFill>
                  <a:srgbClr val="0C1C2C"/>
                </a:solidFill>
                <a:latin typeface="Hind Light"/>
                <a:ea typeface="Hind Light"/>
                <a:cs typeface="Hind Light"/>
                <a:sym typeface="Hind Light"/>
              </a:rPr>
              <a:t>, </a:t>
            </a:r>
            <a:r>
              <a:rPr lang="en-US" sz="1700" b="1" i="0" u="none" strike="noStrike" cap="none" dirty="0">
                <a:solidFill>
                  <a:srgbClr val="0C1C2C"/>
                </a:solidFill>
                <a:latin typeface="Hind Light"/>
                <a:ea typeface="Hind Light"/>
                <a:cs typeface="Hind Light"/>
                <a:sym typeface="Hind Light"/>
              </a:rPr>
              <a:t>exploit</a:t>
            </a:r>
            <a:r>
              <a:rPr lang="en-US" sz="1700" b="0" i="0" u="none" strike="noStrike" cap="none" dirty="0">
                <a:solidFill>
                  <a:srgbClr val="0C1C2C"/>
                </a:solidFill>
                <a:latin typeface="Hind Light"/>
                <a:ea typeface="Hind Light"/>
                <a:cs typeface="Hind Light"/>
                <a:sym typeface="Hind Light"/>
              </a:rPr>
              <a:t> and </a:t>
            </a:r>
            <a:r>
              <a:rPr lang="en-US" sz="1700" b="1" i="0" u="none" strike="noStrike" cap="none" dirty="0">
                <a:solidFill>
                  <a:srgbClr val="0C1C2C"/>
                </a:solidFill>
                <a:latin typeface="Hind Light"/>
                <a:ea typeface="Hind Light"/>
                <a:cs typeface="Hind Light"/>
                <a:sym typeface="Hind Light"/>
              </a:rPr>
              <a:t>deploy</a:t>
            </a:r>
            <a:r>
              <a:rPr lang="en-US" sz="1700" b="0" i="0" u="none" strike="noStrike" cap="none" dirty="0">
                <a:solidFill>
                  <a:srgbClr val="0C1C2C"/>
                </a:solidFill>
                <a:latin typeface="Hind Light"/>
                <a:ea typeface="Hind Light"/>
                <a:cs typeface="Hind Light"/>
                <a:sym typeface="Hind Light"/>
              </a:rPr>
              <a:t> new and emerging technologies that define network and distributed system security.</a:t>
            </a:r>
          </a:p>
        </p:txBody>
      </p:sp>
      <p:pic>
        <p:nvPicPr>
          <p:cNvPr id="274" name="Shape 274" descr="Picture 5"/>
          <p:cNvPicPr preferRelativeResize="0"/>
          <p:nvPr/>
        </p:nvPicPr>
        <p:blipFill rotWithShape="1">
          <a:blip r:embed="rId3">
            <a:alphaModFix/>
          </a:blip>
          <a:srcRect/>
          <a:stretch/>
        </p:blipFill>
        <p:spPr>
          <a:xfrm>
            <a:off x="8496300" y="1269229"/>
            <a:ext cx="3516362" cy="391923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540000" y="3609647"/>
            <a:ext cx="9848600" cy="1370185"/>
          </a:xfrm>
          <a:prstGeom prst="rect">
            <a:avLst/>
          </a:prstGeom>
          <a:noFill/>
          <a:ln>
            <a:noFill/>
          </a:ln>
        </p:spPr>
        <p:txBody>
          <a:bodyPr wrap="square" lIns="0" tIns="0" rIns="0" bIns="0" anchor="t" anchorCtr="0">
            <a:noAutofit/>
          </a:bodyPr>
          <a:lstStyle/>
          <a:p>
            <a:pPr marL="0" marR="0" lvl="0" indent="-133350" algn="l" rtl="0">
              <a:lnSpc>
                <a:spcPct val="105999"/>
              </a:lnSpc>
              <a:spcBef>
                <a:spcPts val="0"/>
              </a:spcBef>
              <a:spcAft>
                <a:spcPts val="0"/>
              </a:spcAft>
              <a:buClr>
                <a:schemeClr val="accent4"/>
              </a:buClr>
              <a:buSzPct val="100000"/>
              <a:buFont typeface="Hind Light"/>
              <a:buNone/>
            </a:pPr>
            <a:r>
              <a:rPr lang="en-US" sz="2100" b="0" i="0" u="none" strike="noStrike" cap="none">
                <a:solidFill>
                  <a:schemeClr val="accent4"/>
                </a:solidFill>
                <a:latin typeface="Hind Light"/>
                <a:ea typeface="Hind Light"/>
                <a:cs typeface="Hind Light"/>
                <a:sym typeface="Hind Light"/>
              </a:rPr>
              <a:t>The Internet Society provides grants and awards to initiatives and outreach efforts that address the humanitarian, educational, and societal contexts of online connectivity.</a:t>
            </a:r>
          </a:p>
        </p:txBody>
      </p:sp>
      <p:sp>
        <p:nvSpPr>
          <p:cNvPr id="280" name="Shape 280"/>
          <p:cNvSpPr txBox="1">
            <a:spLocks noGrp="1"/>
          </p:cNvSpPr>
          <p:nvPr>
            <p:ph type="title"/>
          </p:nvPr>
        </p:nvSpPr>
        <p:spPr>
          <a:xfrm>
            <a:off x="540000" y="2461259"/>
            <a:ext cx="11127883" cy="768226"/>
          </a:xfrm>
          <a:prstGeom prst="rect">
            <a:avLst/>
          </a:prstGeom>
          <a:noFill/>
          <a:ln>
            <a:noFill/>
          </a:ln>
        </p:spPr>
        <p:txBody>
          <a:bodyPr wrap="square" lIns="0" tIns="0" rIns="0" bIns="0" anchor="t" anchorCtr="0">
            <a:noAutofit/>
          </a:bodyPr>
          <a:lstStyle/>
          <a:p>
            <a:pPr marL="0" marR="0" lvl="0" indent="-234950" algn="l" rtl="0">
              <a:lnSpc>
                <a:spcPct val="104000"/>
              </a:lnSpc>
              <a:spcBef>
                <a:spcPts val="0"/>
              </a:spcBef>
              <a:spcAft>
                <a:spcPts val="0"/>
              </a:spcAft>
              <a:buClr>
                <a:schemeClr val="accent4"/>
              </a:buClr>
              <a:buSzPct val="100000"/>
              <a:buFont typeface="Hind Light"/>
              <a:buNone/>
            </a:pPr>
            <a:r>
              <a:rPr lang="en-US" sz="3700" b="0" i="0" u="none" strike="noStrike" cap="none">
                <a:solidFill>
                  <a:schemeClr val="accent4"/>
                </a:solidFill>
                <a:latin typeface="Hind Light"/>
                <a:ea typeface="Hind Light"/>
                <a:cs typeface="Hind Light"/>
                <a:sym typeface="Hind Light"/>
              </a:rPr>
              <a:t>Grants and Awards</a:t>
            </a:r>
          </a:p>
        </p:txBody>
      </p:sp>
      <p:sp>
        <p:nvSpPr>
          <p:cNvPr id="281" name="Shape 281"/>
          <p:cNvSpPr txBox="1">
            <a:spLocks noGrp="1"/>
          </p:cNvSpPr>
          <p:nvPr>
            <p:ph type="sldNum" idx="12"/>
          </p:nvPr>
        </p:nvSpPr>
        <p:spPr>
          <a:xfrm>
            <a:off x="11534774" y="6345935"/>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17</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descr="Picture 5"/>
          <p:cNvPicPr preferRelativeResize="0"/>
          <p:nvPr/>
        </p:nvPicPr>
        <p:blipFill rotWithShape="1">
          <a:blip r:embed="rId3">
            <a:alphaModFix/>
          </a:blip>
          <a:srcRect/>
          <a:stretch/>
        </p:blipFill>
        <p:spPr>
          <a:xfrm>
            <a:off x="6213230" y="-20294"/>
            <a:ext cx="5977425" cy="6859953"/>
          </a:xfrm>
          <a:prstGeom prst="rect">
            <a:avLst/>
          </a:prstGeom>
          <a:noFill/>
          <a:ln>
            <a:noFill/>
          </a:ln>
        </p:spPr>
      </p:pic>
      <p:sp>
        <p:nvSpPr>
          <p:cNvPr id="287" name="Shape 287"/>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b="0" i="0" u="none" strike="noStrike" cap="none">
                <a:solidFill>
                  <a:schemeClr val="accent3"/>
                </a:solidFill>
                <a:latin typeface="Hind Light"/>
                <a:ea typeface="Hind Light"/>
                <a:cs typeface="Hind Light"/>
                <a:sym typeface="Hind Light"/>
              </a:rPr>
              <a:t>Grants</a:t>
            </a:r>
          </a:p>
        </p:txBody>
      </p:sp>
      <p:sp>
        <p:nvSpPr>
          <p:cNvPr id="288" name="Shape 288"/>
          <p:cNvSpPr txBox="1">
            <a:spLocks noGrp="1"/>
          </p:cNvSpPr>
          <p:nvPr>
            <p:ph type="body" idx="1"/>
          </p:nvPr>
        </p:nvSpPr>
        <p:spPr>
          <a:xfrm>
            <a:off x="540975" y="1382846"/>
            <a:ext cx="5451864" cy="4632835"/>
          </a:xfrm>
          <a:prstGeom prst="rect">
            <a:avLst/>
          </a:prstGeom>
          <a:noFill/>
          <a:ln>
            <a:noFill/>
          </a:ln>
        </p:spPr>
        <p:txBody>
          <a:bodyPr wrap="square" lIns="0" tIns="0" rIns="0" bIns="0" anchor="t" anchorCtr="0">
            <a:noAutofit/>
          </a:bodyPr>
          <a:lstStyle/>
          <a:p>
            <a:pPr marL="0" marR="0" lvl="0" indent="-114300" algn="l" rtl="0">
              <a:lnSpc>
                <a:spcPct val="105999"/>
              </a:lnSpc>
              <a:spcBef>
                <a:spcPts val="0"/>
              </a:spcBef>
              <a:spcAft>
                <a:spcPts val="0"/>
              </a:spcAft>
              <a:buClr>
                <a:srgbClr val="0C1C2C"/>
              </a:buClr>
              <a:buSzPct val="100000"/>
              <a:buFont typeface="Hind SemiBold"/>
              <a:buNone/>
            </a:pPr>
            <a:r>
              <a:rPr lang="en-US" sz="1800" b="1" i="0" u="none" strike="noStrike" cap="none" dirty="0">
                <a:solidFill>
                  <a:srgbClr val="0C1C2C"/>
                </a:solidFill>
                <a:latin typeface="Hind SemiBold"/>
                <a:ea typeface="Hind SemiBold"/>
                <a:cs typeface="Hind SemiBold"/>
                <a:sym typeface="Hind SemiBold"/>
              </a:rPr>
              <a:t>Beyond the Net Funding </a:t>
            </a:r>
            <a:r>
              <a:rPr lang="en-US" sz="1800" b="1" i="0" u="none" strike="noStrike" cap="none" dirty="0" err="1">
                <a:solidFill>
                  <a:srgbClr val="0C1C2C"/>
                </a:solidFill>
                <a:latin typeface="Hind SemiBold"/>
                <a:ea typeface="Hind SemiBold"/>
                <a:cs typeface="Hind SemiBold"/>
                <a:sym typeface="Hind SemiBold"/>
              </a:rPr>
              <a:t>Programme</a:t>
            </a:r>
            <a:r>
              <a:rPr lang="en-US" sz="1800" b="1" i="0" u="none" strike="noStrike" cap="none" dirty="0">
                <a:solidFill>
                  <a:srgbClr val="0C1C2C"/>
                </a:solidFill>
                <a:latin typeface="Hind SemiBold"/>
                <a:ea typeface="Hind SemiBold"/>
                <a:cs typeface="Hind SemiBold"/>
                <a:sym typeface="Hind SemiBold"/>
              </a:rPr>
              <a:t> </a:t>
            </a:r>
            <a:r>
              <a:rPr lang="en-US" sz="1800" b="0" i="0" u="none" strike="noStrike" cap="none" dirty="0">
                <a:solidFill>
                  <a:srgbClr val="0C1C2C"/>
                </a:solidFill>
                <a:latin typeface="Hind Light"/>
                <a:ea typeface="Hind Light"/>
                <a:cs typeface="Hind Light"/>
                <a:sym typeface="Hind Light"/>
              </a:rPr>
              <a:t>gives Internet Society members the opportunity to contribute at a local or regional level.</a:t>
            </a:r>
          </a:p>
          <a:p>
            <a:pPr marL="0" marR="0" lvl="0" indent="-114300" algn="l" rtl="0">
              <a:lnSpc>
                <a:spcPct val="105999"/>
              </a:lnSpc>
              <a:spcBef>
                <a:spcPts val="1100"/>
              </a:spcBef>
              <a:spcAft>
                <a:spcPts val="0"/>
              </a:spcAft>
              <a:buClr>
                <a:srgbClr val="0C1C2C"/>
              </a:buClr>
              <a:buSzPct val="100000"/>
              <a:buFont typeface="Hind SemiBold"/>
              <a:buNone/>
            </a:pPr>
            <a:r>
              <a:rPr lang="en-US" sz="1800" b="1" i="0" u="none" strike="noStrike" cap="none" dirty="0">
                <a:solidFill>
                  <a:srgbClr val="0C1C2C"/>
                </a:solidFill>
                <a:latin typeface="Hind SemiBold"/>
                <a:ea typeface="Hind SemiBold"/>
                <a:cs typeface="Hind SemiBold"/>
                <a:sym typeface="Hind SemiBold"/>
              </a:rPr>
              <a:t>ICT Innovation </a:t>
            </a:r>
            <a:r>
              <a:rPr lang="en-US" sz="1800" b="1" i="0" u="none" strike="noStrike" cap="none" dirty="0" err="1">
                <a:solidFill>
                  <a:srgbClr val="0C1C2C"/>
                </a:solidFill>
                <a:latin typeface="Hind SemiBold"/>
                <a:ea typeface="Hind SemiBold"/>
                <a:cs typeface="Hind SemiBold"/>
                <a:sym typeface="Hind SemiBold"/>
              </a:rPr>
              <a:t>Programmes</a:t>
            </a:r>
            <a:r>
              <a:rPr lang="en-US" sz="1800" b="1" i="0" u="none" strike="noStrike" cap="none" dirty="0">
                <a:solidFill>
                  <a:srgbClr val="0C1C2C"/>
                </a:solidFill>
                <a:latin typeface="Hind SemiBold"/>
                <a:ea typeface="Hind SemiBold"/>
                <a:cs typeface="Hind SemiBold"/>
                <a:sym typeface="Hind SemiBold"/>
              </a:rPr>
              <a:t> </a:t>
            </a:r>
            <a:r>
              <a:rPr lang="en-US" sz="1800" b="0" i="0" u="none" strike="noStrike" cap="none" dirty="0">
                <a:solidFill>
                  <a:srgbClr val="0C1C2C"/>
                </a:solidFill>
                <a:latin typeface="Hind Light"/>
                <a:ea typeface="Hind Light"/>
                <a:cs typeface="Hind Light"/>
                <a:sym typeface="Hind Light"/>
              </a:rPr>
              <a:t>are designed to promote the development of innovative approaches to Internet and communications challenges in developing countries.</a:t>
            </a:r>
          </a:p>
          <a:p>
            <a:pPr marL="0" marR="0" lvl="0" indent="-114300" algn="l" rtl="0">
              <a:lnSpc>
                <a:spcPct val="105999"/>
              </a:lnSpc>
              <a:spcBef>
                <a:spcPts val="1100"/>
              </a:spcBef>
              <a:spcAft>
                <a:spcPts val="0"/>
              </a:spcAft>
              <a:buClr>
                <a:srgbClr val="0C1C2C"/>
              </a:buClr>
              <a:buSzPct val="100000"/>
              <a:buFont typeface="Hind SemiBold"/>
              <a:buNone/>
            </a:pPr>
            <a:r>
              <a:rPr lang="en-US" sz="1800" b="1" i="0" u="none" strike="noStrike" cap="none" dirty="0">
                <a:solidFill>
                  <a:srgbClr val="0C1C2C"/>
                </a:solidFill>
                <a:latin typeface="Hind SemiBold"/>
                <a:ea typeface="Hind SemiBold"/>
                <a:cs typeface="Hind SemiBold"/>
                <a:sym typeface="Hind SemiBold"/>
              </a:rPr>
              <a:t>Individual Fellowships </a:t>
            </a:r>
            <a:r>
              <a:rPr lang="en-US" sz="1800" b="0" i="0" u="none" strike="noStrike" cap="none" dirty="0">
                <a:solidFill>
                  <a:srgbClr val="0C1C2C"/>
                </a:solidFill>
                <a:latin typeface="Hind Light"/>
                <a:ea typeface="Hind Light"/>
                <a:cs typeface="Hind Light"/>
                <a:sym typeface="Hind Light"/>
              </a:rPr>
              <a:t>blend coursework, practical experience and mentorship to help prepare young professionals to become the next generation of Internet technology, policy, and business leaders</a:t>
            </a:r>
            <a:r>
              <a:rPr lang="en-US" sz="1800" b="0" i="0" u="none" strike="noStrike" cap="none" dirty="0" smtClean="0">
                <a:solidFill>
                  <a:srgbClr val="0C1C2C"/>
                </a:solidFill>
                <a:latin typeface="Hind Light"/>
                <a:ea typeface="Hind Light"/>
                <a:cs typeface="Hind Light"/>
                <a:sym typeface="Hind Light"/>
              </a:rPr>
              <a:t>.</a:t>
            </a:r>
          </a:p>
          <a:p>
            <a:pPr marL="0" marR="0" lvl="0" indent="-114300" algn="l" rtl="0">
              <a:lnSpc>
                <a:spcPct val="105999"/>
              </a:lnSpc>
              <a:spcBef>
                <a:spcPts val="1100"/>
              </a:spcBef>
              <a:spcAft>
                <a:spcPts val="0"/>
              </a:spcAft>
              <a:buClr>
                <a:srgbClr val="0C1C2C"/>
              </a:buClr>
              <a:buSzPct val="100000"/>
              <a:buFont typeface="Hind SemiBold"/>
              <a:buNone/>
            </a:pPr>
            <a:endParaRPr lang="en-US" sz="1800" dirty="0"/>
          </a:p>
          <a:p>
            <a:pPr lvl="0" indent="-114300">
              <a:spcBef>
                <a:spcPts val="1100"/>
              </a:spcBef>
            </a:pPr>
            <a:r>
              <a:rPr lang="en-US" sz="1800" dirty="0"/>
              <a:t>More: </a:t>
            </a:r>
            <a:r>
              <a:rPr lang="en-US" sz="1800" b="1" dirty="0"/>
              <a:t>https://</a:t>
            </a:r>
            <a:r>
              <a:rPr lang="en-US" sz="1800" b="1" dirty="0" err="1" smtClean="0"/>
              <a:t>www.internetsociety.org</a:t>
            </a:r>
            <a:r>
              <a:rPr lang="en-US" sz="1800" b="1" dirty="0" smtClean="0"/>
              <a:t>/grants-and-awards</a:t>
            </a:r>
            <a:endParaRPr lang="en-US" sz="1800" b="0" i="0" u="none" strike="noStrike" cap="none" dirty="0">
              <a:solidFill>
                <a:srgbClr val="0C1C2C"/>
              </a:solidFill>
              <a:latin typeface="Hind Light"/>
              <a:ea typeface="Hind Light"/>
              <a:cs typeface="Hind Light"/>
              <a:sym typeface="Hind Light"/>
            </a:endParaRPr>
          </a:p>
        </p:txBody>
      </p:sp>
      <p:sp>
        <p:nvSpPr>
          <p:cNvPr id="289" name="Shape 289"/>
          <p:cNvSpPr txBox="1">
            <a:spLocks noGrp="1"/>
          </p:cNvSpPr>
          <p:nvPr>
            <p:ph type="sldNum" idx="12"/>
          </p:nvPr>
        </p:nvSpPr>
        <p:spPr>
          <a:xfrm>
            <a:off x="11534774" y="6345935"/>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18</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b="0" i="0" u="none" strike="noStrike" cap="none">
                <a:solidFill>
                  <a:schemeClr val="accent3"/>
                </a:solidFill>
                <a:latin typeface="Hind Light"/>
                <a:ea typeface="Hind Light"/>
                <a:cs typeface="Hind Light"/>
                <a:sym typeface="Hind Light"/>
              </a:rPr>
              <a:t>Awards</a:t>
            </a:r>
          </a:p>
        </p:txBody>
      </p:sp>
      <p:sp>
        <p:nvSpPr>
          <p:cNvPr id="295" name="Shape 295"/>
          <p:cNvSpPr txBox="1">
            <a:spLocks noGrp="1"/>
          </p:cNvSpPr>
          <p:nvPr>
            <p:ph type="body" idx="1"/>
          </p:nvPr>
        </p:nvSpPr>
        <p:spPr>
          <a:xfrm>
            <a:off x="540974" y="1396916"/>
            <a:ext cx="6475290" cy="4604697"/>
          </a:xfrm>
          <a:prstGeom prst="rect">
            <a:avLst/>
          </a:prstGeom>
          <a:noFill/>
          <a:ln>
            <a:noFill/>
          </a:ln>
        </p:spPr>
        <p:txBody>
          <a:bodyPr wrap="square" lIns="0" tIns="0" rIns="0" bIns="0" anchor="t" anchorCtr="0">
            <a:noAutofit/>
          </a:bodyPr>
          <a:lstStyle/>
          <a:p>
            <a:pPr marL="0" marR="0" lvl="0" indent="-114300" algn="l" rtl="0">
              <a:lnSpc>
                <a:spcPct val="105999"/>
              </a:lnSpc>
              <a:spcBef>
                <a:spcPts val="0"/>
              </a:spcBef>
              <a:spcAft>
                <a:spcPts val="0"/>
              </a:spcAft>
              <a:buClr>
                <a:srgbClr val="0C1C2C"/>
              </a:buClr>
              <a:buSzPct val="100000"/>
              <a:buFont typeface="Hind SemiBold"/>
              <a:buNone/>
            </a:pPr>
            <a:r>
              <a:rPr lang="en-US" sz="1800" b="1" i="0" u="none" strike="noStrike" cap="none">
                <a:solidFill>
                  <a:srgbClr val="0C1C2C"/>
                </a:solidFill>
                <a:latin typeface="Hind SemiBold"/>
                <a:ea typeface="Hind SemiBold"/>
                <a:cs typeface="Hind SemiBold"/>
                <a:sym typeface="Hind SemiBold"/>
              </a:rPr>
              <a:t>The Jonathan B. Postel Service Award </a:t>
            </a:r>
            <a:r>
              <a:rPr lang="en-US" sz="1800" b="0" i="0" u="none" strike="noStrike" cap="none">
                <a:solidFill>
                  <a:srgbClr val="0C1C2C"/>
                </a:solidFill>
                <a:latin typeface="Hind Light"/>
                <a:ea typeface="Hind Light"/>
                <a:cs typeface="Hind Light"/>
                <a:sym typeface="Hind Light"/>
              </a:rPr>
              <a:t>is presented each year to an individual or organization that has made outstanding contributions in service to the data communications community.</a:t>
            </a:r>
          </a:p>
          <a:p>
            <a:pPr marL="0" marR="0" lvl="0" indent="-114300" algn="l" rtl="0">
              <a:lnSpc>
                <a:spcPct val="105999"/>
              </a:lnSpc>
              <a:spcBef>
                <a:spcPts val="1100"/>
              </a:spcBef>
              <a:spcAft>
                <a:spcPts val="0"/>
              </a:spcAft>
              <a:buClr>
                <a:srgbClr val="0C1C2C"/>
              </a:buClr>
              <a:buSzPct val="100000"/>
              <a:buFont typeface="Hind SemiBold"/>
              <a:buNone/>
            </a:pPr>
            <a:r>
              <a:rPr lang="en-US" sz="1800" b="1" i="0" u="none" strike="noStrike" cap="none">
                <a:solidFill>
                  <a:srgbClr val="0C1C2C"/>
                </a:solidFill>
                <a:latin typeface="Hind SemiBold"/>
                <a:ea typeface="Hind SemiBold"/>
                <a:cs typeface="Hind SemiBold"/>
                <a:sym typeface="Hind SemiBold"/>
              </a:rPr>
              <a:t>Applied Networking Research Prize (ANRP) </a:t>
            </a:r>
            <a:r>
              <a:rPr lang="en-US" sz="1800" b="0" i="0" u="none" strike="noStrike" cap="none">
                <a:solidFill>
                  <a:srgbClr val="0C1C2C"/>
                </a:solidFill>
                <a:latin typeface="Hind Light"/>
                <a:ea typeface="Hind Light"/>
                <a:cs typeface="Hind Light"/>
                <a:sym typeface="Hind Light"/>
              </a:rPr>
              <a:t>is awarded for recent results in applied networking research that directly improves products and services, and advances related Internet standards. </a:t>
            </a:r>
          </a:p>
          <a:p>
            <a:pPr marL="0" marR="0" lvl="0" indent="-114300" algn="l" rtl="0">
              <a:lnSpc>
                <a:spcPct val="105999"/>
              </a:lnSpc>
              <a:spcBef>
                <a:spcPts val="1100"/>
              </a:spcBef>
              <a:spcAft>
                <a:spcPts val="0"/>
              </a:spcAft>
              <a:buClr>
                <a:srgbClr val="0C1C2C"/>
              </a:buClr>
              <a:buSzPct val="100000"/>
              <a:buFont typeface="Hind SemiBold"/>
              <a:buNone/>
            </a:pPr>
            <a:r>
              <a:rPr lang="en-US" sz="1800" b="1" i="0" u="none" strike="noStrike" cap="none">
                <a:solidFill>
                  <a:srgbClr val="0C1C2C"/>
                </a:solidFill>
                <a:latin typeface="Hind SemiBold"/>
                <a:ea typeface="Hind SemiBold"/>
                <a:cs typeface="Hind SemiBold"/>
                <a:sym typeface="Hind SemiBold"/>
              </a:rPr>
              <a:t>Internet Hall of Fame </a:t>
            </a:r>
            <a:r>
              <a:rPr lang="en-US" sz="1800" b="0" i="0" u="none" strike="noStrike" cap="none">
                <a:solidFill>
                  <a:srgbClr val="0C1C2C"/>
                </a:solidFill>
                <a:latin typeface="Hind Light"/>
                <a:ea typeface="Hind Light"/>
                <a:cs typeface="Hind Light"/>
                <a:sym typeface="Hind Light"/>
              </a:rPr>
              <a:t>celebrates the individuals whose extraordinary contributions have made the Internet, its worldwide availability and use, and its transformative nature possible. </a:t>
            </a:r>
          </a:p>
        </p:txBody>
      </p:sp>
      <p:sp>
        <p:nvSpPr>
          <p:cNvPr id="296" name="Shape 296"/>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19</a:t>
            </a:fld>
            <a:endParaRPr lang="en-US" sz="1000" b="0" i="0" u="none" strike="noStrike" cap="none">
              <a:solidFill>
                <a:srgbClr val="EEF2EC"/>
              </a:solidFill>
              <a:latin typeface="Hind Light"/>
              <a:ea typeface="Hind Light"/>
              <a:cs typeface="Hind Light"/>
              <a:sym typeface="Hind Light"/>
            </a:endParaRPr>
          </a:p>
        </p:txBody>
      </p:sp>
      <p:pic>
        <p:nvPicPr>
          <p:cNvPr id="297" name="Shape 297" descr="Picture 5"/>
          <p:cNvPicPr preferRelativeResize="0"/>
          <p:nvPr/>
        </p:nvPicPr>
        <p:blipFill rotWithShape="1">
          <a:blip r:embed="rId3">
            <a:alphaModFix/>
          </a:blip>
          <a:srcRect/>
          <a:stretch/>
        </p:blipFill>
        <p:spPr>
          <a:xfrm>
            <a:off x="7615135" y="0"/>
            <a:ext cx="4554324" cy="6815137"/>
          </a:xfrm>
          <a:prstGeom prst="rect">
            <a:avLst/>
          </a:prstGeom>
          <a:noFill/>
          <a:ln>
            <a:noFill/>
          </a:ln>
        </p:spPr>
      </p:pic>
      <p:sp>
        <p:nvSpPr>
          <p:cNvPr id="298" name="Shape 298"/>
          <p:cNvSpPr txBox="1"/>
          <p:nvPr/>
        </p:nvSpPr>
        <p:spPr>
          <a:xfrm>
            <a:off x="4430519" y="6299656"/>
            <a:ext cx="3184618" cy="548639"/>
          </a:xfrm>
          <a:prstGeom prst="rect">
            <a:avLst/>
          </a:prstGeom>
          <a:noFill/>
          <a:ln>
            <a:noFill/>
          </a:ln>
        </p:spPr>
        <p:txBody>
          <a:bodyPr wrap="square" lIns="45700" tIns="45700" rIns="45700" bIns="45700" anchor="t" anchorCtr="0">
            <a:noAutofit/>
          </a:bodyPr>
          <a:lstStyle/>
          <a:p>
            <a:pPr marL="0" marR="0" lvl="0" indent="-69850" algn="r" rtl="0">
              <a:lnSpc>
                <a:spcPct val="100000"/>
              </a:lnSpc>
              <a:spcBef>
                <a:spcPts val="0"/>
              </a:spcBef>
              <a:spcAft>
                <a:spcPts val="0"/>
              </a:spcAft>
              <a:buClr>
                <a:srgbClr val="0C1C2C"/>
              </a:buClr>
              <a:buSzPct val="100000"/>
              <a:buFont typeface="Hind Light"/>
              <a:buNone/>
            </a:pPr>
            <a:r>
              <a:rPr lang="en-US" sz="1100" b="0" i="0" u="none" strike="noStrike" cap="none">
                <a:solidFill>
                  <a:srgbClr val="0C1C2C"/>
                </a:solidFill>
                <a:latin typeface="Hind Light"/>
                <a:ea typeface="Hind Light"/>
                <a:cs typeface="Hind Light"/>
                <a:sym typeface="Hind Light"/>
              </a:rPr>
              <a:t>Postel award recipient Mahabir Pun , Founder , Nepal Wireless Networking Project</a:t>
            </a:r>
          </a:p>
        </p:txBody>
      </p:sp>
      <p:sp>
        <p:nvSpPr>
          <p:cNvPr id="299" name="Shape 299"/>
          <p:cNvSpPr txBox="1"/>
          <p:nvPr/>
        </p:nvSpPr>
        <p:spPr>
          <a:xfrm>
            <a:off x="11388148" y="6342062"/>
            <a:ext cx="261746" cy="294639"/>
          </a:xfrm>
          <a:prstGeom prst="rect">
            <a:avLst/>
          </a:prstGeom>
          <a:noFill/>
          <a:ln>
            <a:noFill/>
          </a:ln>
        </p:spPr>
        <p:txBody>
          <a:bodyPr wrap="square" lIns="45700" tIns="45700" rIns="45700" bIns="4570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533249" y="525598"/>
            <a:ext cx="11129024" cy="5572804"/>
          </a:xfrm>
          <a:prstGeom prst="rect">
            <a:avLst/>
          </a:prstGeom>
          <a:noFill/>
          <a:ln>
            <a:noFill/>
          </a:ln>
        </p:spPr>
        <p:txBody>
          <a:bodyPr wrap="square" lIns="0" tIns="0" rIns="0" bIns="0" anchor="ctr" anchorCtr="0">
            <a:noAutofit/>
          </a:bodyPr>
          <a:lstStyle/>
          <a:p>
            <a:pPr marL="0" marR="0" lvl="0" indent="-228600" algn="ctr" rtl="0">
              <a:lnSpc>
                <a:spcPct val="110000"/>
              </a:lnSpc>
              <a:spcBef>
                <a:spcPts val="0"/>
              </a:spcBef>
              <a:spcAft>
                <a:spcPts val="0"/>
              </a:spcAft>
              <a:buClr>
                <a:srgbClr val="EEF2EC"/>
              </a:buClr>
              <a:buSzPct val="100000"/>
              <a:buFont typeface="Hind Light"/>
              <a:buNone/>
            </a:pPr>
            <a:r>
              <a:rPr lang="en-US" sz="3600" b="0" i="0" u="none" strike="noStrike" cap="none">
                <a:solidFill>
                  <a:srgbClr val="EEF2EC"/>
                </a:solidFill>
                <a:latin typeface="Hind Light"/>
                <a:ea typeface="Hind Light"/>
                <a:cs typeface="Hind Light"/>
                <a:sym typeface="Hind Light"/>
              </a:rPr>
              <a:t>Founded  in 1992 by pioneers of the early Internet, the Internet Society drives technologies that keep it open and safe. We promote policies that empower people to</a:t>
            </a:r>
            <a:br>
              <a:rPr lang="en-US" sz="3600" b="0" i="0" u="none" strike="noStrike" cap="none">
                <a:solidFill>
                  <a:srgbClr val="EEF2EC"/>
                </a:solidFill>
                <a:latin typeface="Hind Light"/>
                <a:ea typeface="Hind Light"/>
                <a:cs typeface="Hind Light"/>
                <a:sym typeface="Hind Light"/>
              </a:rPr>
            </a:br>
            <a:r>
              <a:rPr lang="en-US" sz="3600" b="0" i="0" u="none" strike="noStrike" cap="none">
                <a:solidFill>
                  <a:srgbClr val="EEF2EC"/>
                </a:solidFill>
                <a:latin typeface="Hind Light"/>
                <a:ea typeface="Hind Light"/>
                <a:cs typeface="Hind Light"/>
                <a:sym typeface="Hind Light"/>
              </a:rPr>
              <a:t>enable universal access for all.</a:t>
            </a:r>
          </a:p>
          <a:p>
            <a:pPr marL="0" marR="0" lvl="0" indent="-279400" algn="ctr" rtl="0">
              <a:lnSpc>
                <a:spcPct val="110000"/>
              </a:lnSpc>
              <a:spcBef>
                <a:spcPts val="2000"/>
              </a:spcBef>
              <a:spcAft>
                <a:spcPts val="0"/>
              </a:spcAft>
              <a:buClr>
                <a:srgbClr val="EEF2EC"/>
              </a:buClr>
              <a:buSzPct val="100000"/>
              <a:buFont typeface="Hind Light"/>
              <a:buNone/>
            </a:pPr>
            <a:r>
              <a:rPr lang="en-US" sz="4400" b="0" i="0" u="none" strike="noStrike" cap="none">
                <a:solidFill>
                  <a:srgbClr val="EEF2EC"/>
                </a:solidFill>
                <a:latin typeface="Hind Light"/>
                <a:ea typeface="Hind Light"/>
                <a:cs typeface="Hind Light"/>
                <a:sym typeface="Hind Light"/>
              </a:rPr>
              <a:t>We stand for a better Internet.</a:t>
            </a:r>
          </a:p>
        </p:txBody>
      </p:sp>
      <p:sp>
        <p:nvSpPr>
          <p:cNvPr id="130" name="Shape 130"/>
          <p:cNvSpPr txBox="1"/>
          <p:nvPr/>
        </p:nvSpPr>
        <p:spPr>
          <a:xfrm>
            <a:off x="8918575" y="6342062"/>
            <a:ext cx="2743200" cy="294639"/>
          </a:xfrm>
          <a:prstGeom prst="rect">
            <a:avLst/>
          </a:prstGeom>
          <a:noFill/>
          <a:ln>
            <a:noFill/>
          </a:ln>
        </p:spPr>
        <p:txBody>
          <a:bodyPr wrap="square" lIns="45700" tIns="45700" rIns="45700" bIns="45700" anchor="t" anchorCtr="0">
            <a:noAutofit/>
          </a:bodyPr>
          <a:lstStyle/>
          <a:p>
            <a:pPr marL="0" marR="0" lvl="0" indent="-63500" algn="r" rtl="0">
              <a:lnSpc>
                <a:spcPct val="9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540000" y="3609647"/>
            <a:ext cx="11396186" cy="1370185"/>
          </a:xfrm>
          <a:prstGeom prst="rect">
            <a:avLst/>
          </a:prstGeom>
          <a:noFill/>
          <a:ln>
            <a:noFill/>
          </a:ln>
        </p:spPr>
        <p:txBody>
          <a:bodyPr wrap="square" lIns="0" tIns="0" rIns="0" bIns="0" anchor="t" anchorCtr="0">
            <a:noAutofit/>
          </a:bodyPr>
          <a:lstStyle/>
          <a:p>
            <a:pPr marL="0" marR="0" lvl="0" indent="-133350" algn="l" rtl="0">
              <a:lnSpc>
                <a:spcPct val="105999"/>
              </a:lnSpc>
              <a:spcBef>
                <a:spcPts val="0"/>
              </a:spcBef>
              <a:spcAft>
                <a:spcPts val="0"/>
              </a:spcAft>
              <a:buClr>
                <a:schemeClr val="accent4"/>
              </a:buClr>
              <a:buSzPct val="100000"/>
              <a:buFont typeface="Hind Light"/>
              <a:buNone/>
            </a:pPr>
            <a:r>
              <a:rPr lang="en-US" sz="2100" b="0" i="0" u="none" strike="noStrike" cap="none">
                <a:solidFill>
                  <a:schemeClr val="accent4"/>
                </a:solidFill>
                <a:latin typeface="Hind Light"/>
                <a:ea typeface="Hind Light"/>
                <a:cs typeface="Hind Light"/>
                <a:sym typeface="Hind Light"/>
              </a:rPr>
              <a:t>Over the past few years, we have built and strengthen our relationships and engagements in Asia-Pacific. The region is a priority for us and holds great opportunities as well as important challenges.  </a:t>
            </a:r>
          </a:p>
        </p:txBody>
      </p:sp>
      <p:sp>
        <p:nvSpPr>
          <p:cNvPr id="305" name="Shape 305"/>
          <p:cNvSpPr txBox="1">
            <a:spLocks noGrp="1"/>
          </p:cNvSpPr>
          <p:nvPr>
            <p:ph type="title"/>
          </p:nvPr>
        </p:nvSpPr>
        <p:spPr>
          <a:xfrm>
            <a:off x="540000" y="2461259"/>
            <a:ext cx="11127883" cy="768226"/>
          </a:xfrm>
          <a:prstGeom prst="rect">
            <a:avLst/>
          </a:prstGeom>
          <a:noFill/>
          <a:ln>
            <a:noFill/>
          </a:ln>
        </p:spPr>
        <p:txBody>
          <a:bodyPr wrap="square" lIns="0" tIns="0" rIns="0" bIns="0" anchor="t" anchorCtr="0">
            <a:noAutofit/>
          </a:bodyPr>
          <a:lstStyle/>
          <a:p>
            <a:pPr marL="0" marR="0" lvl="0" indent="-234950" algn="l" rtl="0">
              <a:lnSpc>
                <a:spcPct val="104000"/>
              </a:lnSpc>
              <a:spcBef>
                <a:spcPts val="0"/>
              </a:spcBef>
              <a:spcAft>
                <a:spcPts val="0"/>
              </a:spcAft>
              <a:buClr>
                <a:schemeClr val="accent4"/>
              </a:buClr>
              <a:buSzPct val="100000"/>
              <a:buFont typeface="Hind Light"/>
              <a:buNone/>
            </a:pPr>
            <a:r>
              <a:rPr lang="en-US" sz="3700" b="0" i="0" u="none" strike="noStrike" cap="none">
                <a:solidFill>
                  <a:schemeClr val="accent4"/>
                </a:solidFill>
                <a:latin typeface="Hind Light"/>
                <a:ea typeface="Hind Light"/>
                <a:cs typeface="Hind Light"/>
                <a:sym typeface="Hind Light"/>
              </a:rPr>
              <a:t>Our Work in Asia-Pacific</a:t>
            </a:r>
          </a:p>
        </p:txBody>
      </p:sp>
      <p:sp>
        <p:nvSpPr>
          <p:cNvPr id="306" name="Shape 306"/>
          <p:cNvSpPr txBox="1">
            <a:spLocks noGrp="1"/>
          </p:cNvSpPr>
          <p:nvPr>
            <p:ph type="sldNum" idx="12"/>
          </p:nvPr>
        </p:nvSpPr>
        <p:spPr>
          <a:xfrm>
            <a:off x="11517630" y="6345935"/>
            <a:ext cx="144146"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20</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00000"/>
              <a:buFont typeface="Hind Light"/>
              <a:buNone/>
            </a:pPr>
            <a:r>
              <a:rPr lang="en-US" sz="2400"/>
              <a:t>Areas of impact: Digital Divide</a:t>
            </a:r>
          </a:p>
        </p:txBody>
      </p:sp>
      <p:sp>
        <p:nvSpPr>
          <p:cNvPr id="312" name="Shape 312"/>
          <p:cNvSpPr txBox="1">
            <a:spLocks noGrp="1"/>
          </p:cNvSpPr>
          <p:nvPr>
            <p:ph type="body" idx="1"/>
          </p:nvPr>
        </p:nvSpPr>
        <p:spPr>
          <a:xfrm>
            <a:off x="540975" y="1396925"/>
            <a:ext cx="6475200" cy="1616400"/>
          </a:xfrm>
          <a:prstGeom prst="rect">
            <a:avLst/>
          </a:prstGeom>
          <a:noFill/>
          <a:ln>
            <a:noFill/>
          </a:ln>
        </p:spPr>
        <p:txBody>
          <a:bodyPr wrap="square" lIns="0" tIns="0" rIns="0" bIns="0" anchor="t" anchorCtr="0">
            <a:noAutofit/>
          </a:bodyPr>
          <a:lstStyle/>
          <a:p>
            <a:pPr lvl="0" rtl="0">
              <a:lnSpc>
                <a:spcPct val="106000"/>
              </a:lnSpc>
              <a:spcBef>
                <a:spcPts val="1100"/>
              </a:spcBef>
              <a:buClr>
                <a:srgbClr val="000000"/>
              </a:buClr>
              <a:buSzPct val="61111"/>
              <a:buFont typeface="Arial"/>
              <a:buNone/>
            </a:pPr>
            <a:r>
              <a:rPr lang="en-US" sz="1800" i="1">
                <a:solidFill>
                  <a:srgbClr val="0C1C2C"/>
                </a:solidFill>
                <a:latin typeface="Hind"/>
                <a:ea typeface="Hind"/>
                <a:cs typeface="Hind"/>
                <a:sym typeface="Hind"/>
              </a:rPr>
              <a:t>“[There] is a broadening gap between the golden billion and and the rest of the humankind in terms of access to and benefits from all the pluses of the ICT and the Internet Development.”</a:t>
            </a:r>
          </a:p>
          <a:p>
            <a:pPr lvl="0" algn="r" rtl="0">
              <a:lnSpc>
                <a:spcPct val="106000"/>
              </a:lnSpc>
              <a:spcBef>
                <a:spcPts val="1100"/>
              </a:spcBef>
              <a:buClr>
                <a:srgbClr val="000000"/>
              </a:buClr>
              <a:buSzPct val="61111"/>
              <a:buFont typeface="Arial"/>
              <a:buNone/>
            </a:pPr>
            <a:r>
              <a:rPr lang="en-US" sz="1800" b="1">
                <a:solidFill>
                  <a:srgbClr val="0C1C2C"/>
                </a:solidFill>
                <a:latin typeface="Hind"/>
                <a:ea typeface="Hind"/>
                <a:cs typeface="Hind"/>
                <a:sym typeface="Hind"/>
              </a:rPr>
              <a:t>- </a:t>
            </a:r>
            <a:r>
              <a:rPr lang="en-US" sz="1800">
                <a:solidFill>
                  <a:srgbClr val="0C1C2C"/>
                </a:solidFill>
                <a:latin typeface="Hind"/>
                <a:ea typeface="Hind"/>
                <a:cs typeface="Hind"/>
                <a:sym typeface="Hind"/>
              </a:rPr>
              <a:t>Technologist, Asia</a:t>
            </a:r>
          </a:p>
        </p:txBody>
      </p:sp>
      <p:sp>
        <p:nvSpPr>
          <p:cNvPr id="313" name="Shape 313"/>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21</a:t>
            </a:fld>
            <a:endParaRPr lang="en-US" sz="1000" b="0" i="0" u="none" strike="noStrike" cap="none">
              <a:solidFill>
                <a:srgbClr val="EEF2EC"/>
              </a:solidFill>
              <a:latin typeface="Hind Light"/>
              <a:ea typeface="Hind Light"/>
              <a:cs typeface="Hind Light"/>
              <a:sym typeface="Hind Light"/>
            </a:endParaRPr>
          </a:p>
        </p:txBody>
      </p:sp>
      <p:pic>
        <p:nvPicPr>
          <p:cNvPr id="314" name="Shape 314" descr="800px-歩きスマホ禁止_(32217936054).jpg"/>
          <p:cNvPicPr preferRelativeResize="0"/>
          <p:nvPr/>
        </p:nvPicPr>
        <p:blipFill rotWithShape="1">
          <a:blip r:embed="rId3">
            <a:alphaModFix/>
          </a:blip>
          <a:srcRect l="27738" r="27738"/>
          <a:stretch/>
        </p:blipFill>
        <p:spPr>
          <a:xfrm>
            <a:off x="7615135" y="0"/>
            <a:ext cx="4554324" cy="6815138"/>
          </a:xfrm>
          <a:prstGeom prst="rect">
            <a:avLst/>
          </a:prstGeom>
          <a:noFill/>
          <a:ln>
            <a:noFill/>
          </a:ln>
        </p:spPr>
      </p:pic>
      <p:sp>
        <p:nvSpPr>
          <p:cNvPr id="315" name="Shape 315"/>
          <p:cNvSpPr txBox="1"/>
          <p:nvPr/>
        </p:nvSpPr>
        <p:spPr>
          <a:xfrm>
            <a:off x="4430519" y="6299656"/>
            <a:ext cx="3184618" cy="548639"/>
          </a:xfrm>
          <a:prstGeom prst="rect">
            <a:avLst/>
          </a:prstGeom>
          <a:noFill/>
          <a:ln>
            <a:noFill/>
          </a:ln>
        </p:spPr>
        <p:txBody>
          <a:bodyPr wrap="square" lIns="45700" tIns="45700" rIns="45700" bIns="45700" anchor="t" anchorCtr="0">
            <a:noAutofit/>
          </a:bodyPr>
          <a:lstStyle/>
          <a:p>
            <a:pPr marL="0" marR="0" lvl="0" indent="-69850" algn="r" rtl="0">
              <a:lnSpc>
                <a:spcPct val="100000"/>
              </a:lnSpc>
              <a:spcBef>
                <a:spcPts val="0"/>
              </a:spcBef>
              <a:spcAft>
                <a:spcPts val="0"/>
              </a:spcAft>
              <a:buClr>
                <a:srgbClr val="0C1C2C"/>
              </a:buClr>
              <a:buSzPct val="100000"/>
              <a:buFont typeface="Hind Light"/>
              <a:buNone/>
            </a:pPr>
            <a:r>
              <a:rPr lang="en-US" sz="1100">
                <a:solidFill>
                  <a:srgbClr val="0C1C2C"/>
                </a:solidFill>
                <a:latin typeface="Hind Light"/>
                <a:ea typeface="Hind Light"/>
                <a:cs typeface="Hind Light"/>
                <a:sym typeface="Hind Light"/>
              </a:rPr>
              <a:t> Connie Ma / CC-BY-SA 2.0</a:t>
            </a:r>
          </a:p>
        </p:txBody>
      </p:sp>
      <p:sp>
        <p:nvSpPr>
          <p:cNvPr id="316" name="Shape 316"/>
          <p:cNvSpPr txBox="1"/>
          <p:nvPr/>
        </p:nvSpPr>
        <p:spPr>
          <a:xfrm>
            <a:off x="11388148" y="6342062"/>
            <a:ext cx="261746" cy="294639"/>
          </a:xfrm>
          <a:prstGeom prst="rect">
            <a:avLst/>
          </a:prstGeom>
          <a:noFill/>
          <a:ln>
            <a:noFill/>
          </a:ln>
        </p:spPr>
        <p:txBody>
          <a:bodyPr wrap="square" lIns="45700" tIns="45700" rIns="45700" bIns="4570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`18</a:t>
            </a:r>
          </a:p>
        </p:txBody>
      </p:sp>
      <p:sp>
        <p:nvSpPr>
          <p:cNvPr id="317" name="Shape 317"/>
          <p:cNvSpPr txBox="1">
            <a:spLocks noGrp="1"/>
          </p:cNvSpPr>
          <p:nvPr>
            <p:ph type="body" idx="1"/>
          </p:nvPr>
        </p:nvSpPr>
        <p:spPr>
          <a:xfrm>
            <a:off x="540975" y="3073324"/>
            <a:ext cx="6475200" cy="2704623"/>
          </a:xfrm>
          <a:prstGeom prst="rect">
            <a:avLst/>
          </a:prstGeom>
          <a:noFill/>
          <a:ln>
            <a:noFill/>
          </a:ln>
        </p:spPr>
        <p:txBody>
          <a:bodyPr wrap="square" lIns="0" tIns="0" rIns="0" bIns="0" anchor="t" anchorCtr="0">
            <a:noAutofit/>
          </a:bodyPr>
          <a:lstStyle/>
          <a:p>
            <a:pPr marL="457200" marR="0" lvl="0" indent="-381000" algn="l" rtl="0">
              <a:lnSpc>
                <a:spcPct val="105999"/>
              </a:lnSpc>
              <a:spcBef>
                <a:spcPts val="0"/>
              </a:spcBef>
              <a:spcAft>
                <a:spcPts val="0"/>
              </a:spcAft>
              <a:buClr>
                <a:srgbClr val="0C1C2C"/>
              </a:buClr>
              <a:buSzPct val="100000"/>
              <a:buFont typeface="Arial"/>
              <a:buChar char="●"/>
            </a:pPr>
            <a:r>
              <a:rPr lang="en-US" sz="2400" b="1" dirty="0">
                <a:solidFill>
                  <a:srgbClr val="0C1C2C"/>
                </a:solidFill>
                <a:latin typeface="Hind"/>
                <a:ea typeface="Hind"/>
                <a:cs typeface="Hind"/>
                <a:sym typeface="Hind"/>
              </a:rPr>
              <a:t>Asia</a:t>
            </a:r>
            <a:r>
              <a:rPr lang="en-US" sz="2400" dirty="0">
                <a:solidFill>
                  <a:srgbClr val="0C1C2C"/>
                </a:solidFill>
                <a:latin typeface="Hind"/>
                <a:ea typeface="Hind"/>
                <a:cs typeface="Hind"/>
                <a:sym typeface="Hind"/>
              </a:rPr>
              <a:t>, </a:t>
            </a:r>
            <a:r>
              <a:rPr lang="en-US" sz="2400" b="1" dirty="0">
                <a:solidFill>
                  <a:srgbClr val="0C1C2C"/>
                </a:solidFill>
                <a:latin typeface="Hind"/>
                <a:ea typeface="Hind"/>
                <a:cs typeface="Hind"/>
                <a:sym typeface="Hind"/>
              </a:rPr>
              <a:t>Africa</a:t>
            </a:r>
            <a:r>
              <a:rPr lang="en-US" sz="2400" dirty="0">
                <a:solidFill>
                  <a:srgbClr val="0C1C2C"/>
                </a:solidFill>
                <a:latin typeface="Hind"/>
                <a:ea typeface="Hind"/>
                <a:cs typeface="Hind"/>
                <a:sym typeface="Hind"/>
              </a:rPr>
              <a:t> and </a:t>
            </a:r>
            <a:r>
              <a:rPr lang="en-US" sz="2400" b="1" dirty="0">
                <a:solidFill>
                  <a:srgbClr val="0C1C2C"/>
                </a:solidFill>
                <a:latin typeface="Hind"/>
                <a:ea typeface="Hind"/>
                <a:cs typeface="Hind"/>
                <a:sym typeface="Hind"/>
              </a:rPr>
              <a:t>Latin America </a:t>
            </a:r>
            <a:r>
              <a:rPr lang="en-US" sz="2400" dirty="0">
                <a:solidFill>
                  <a:srgbClr val="0C1C2C"/>
                </a:solidFill>
                <a:latin typeface="Hind"/>
                <a:ea typeface="Hind"/>
                <a:cs typeface="Hind"/>
                <a:sym typeface="Hind"/>
              </a:rPr>
              <a:t>are three of the regions where </a:t>
            </a:r>
            <a:r>
              <a:rPr lang="en-US" sz="2400" b="1" dirty="0">
                <a:solidFill>
                  <a:srgbClr val="0C1C2C"/>
                </a:solidFill>
                <a:latin typeface="Hind"/>
                <a:ea typeface="Hind"/>
                <a:cs typeface="Hind"/>
                <a:sym typeface="Hind"/>
              </a:rPr>
              <a:t>access to the Internet</a:t>
            </a:r>
            <a:r>
              <a:rPr lang="en-US" sz="2400" dirty="0">
                <a:solidFill>
                  <a:srgbClr val="0C1C2C"/>
                </a:solidFill>
                <a:latin typeface="Hind"/>
                <a:ea typeface="Hind"/>
                <a:cs typeface="Hind"/>
                <a:sym typeface="Hind"/>
              </a:rPr>
              <a:t> is a huge challenge</a:t>
            </a:r>
          </a:p>
          <a:p>
            <a:pPr marL="457200" marR="0" lvl="0" indent="-381000" algn="l" rtl="0">
              <a:lnSpc>
                <a:spcPct val="105999"/>
              </a:lnSpc>
              <a:spcBef>
                <a:spcPts val="0"/>
              </a:spcBef>
              <a:spcAft>
                <a:spcPts val="0"/>
              </a:spcAft>
              <a:buClr>
                <a:srgbClr val="0C1C2C"/>
              </a:buClr>
              <a:buSzPct val="100000"/>
              <a:buFont typeface="Arial"/>
              <a:buChar char="●"/>
            </a:pPr>
            <a:r>
              <a:rPr lang="en-US" sz="2400" dirty="0">
                <a:solidFill>
                  <a:srgbClr val="0C1C2C"/>
                </a:solidFill>
                <a:latin typeface="Hind"/>
                <a:ea typeface="Hind"/>
                <a:cs typeface="Hind"/>
                <a:sym typeface="Hind"/>
              </a:rPr>
              <a:t>Most countries rely on the </a:t>
            </a:r>
            <a:r>
              <a:rPr lang="en-US" sz="2400" b="1" dirty="0">
                <a:solidFill>
                  <a:srgbClr val="0C1C2C"/>
                </a:solidFill>
                <a:latin typeface="Hind"/>
                <a:ea typeface="Hind"/>
                <a:cs typeface="Hind"/>
                <a:sym typeface="Hind"/>
              </a:rPr>
              <a:t>mobile internet</a:t>
            </a:r>
          </a:p>
          <a:p>
            <a:pPr marL="457200" marR="0" lvl="0" indent="-381000" algn="l" rtl="0">
              <a:lnSpc>
                <a:spcPct val="105999"/>
              </a:lnSpc>
              <a:spcBef>
                <a:spcPts val="0"/>
              </a:spcBef>
              <a:spcAft>
                <a:spcPts val="0"/>
              </a:spcAft>
              <a:buClr>
                <a:srgbClr val="0C1C2C"/>
              </a:buClr>
              <a:buSzPct val="100000"/>
              <a:buFont typeface="Arial"/>
              <a:buChar char="●"/>
            </a:pPr>
            <a:r>
              <a:rPr lang="en-US" sz="2400" b="1" dirty="0" err="1">
                <a:solidFill>
                  <a:srgbClr val="0C1C2C"/>
                </a:solidFill>
                <a:latin typeface="Hind"/>
                <a:ea typeface="Hind"/>
                <a:cs typeface="Hind"/>
                <a:sym typeface="Hind"/>
              </a:rPr>
              <a:t>IoT</a:t>
            </a:r>
            <a:r>
              <a:rPr lang="en-US" sz="2400" dirty="0">
                <a:solidFill>
                  <a:srgbClr val="0C1C2C"/>
                </a:solidFill>
                <a:latin typeface="Hind"/>
                <a:ea typeface="Hind"/>
                <a:cs typeface="Hind"/>
                <a:sym typeface="Hind"/>
              </a:rPr>
              <a:t> and other new technologies require </a:t>
            </a:r>
            <a:r>
              <a:rPr lang="en-US" sz="2400" b="1" dirty="0">
                <a:solidFill>
                  <a:srgbClr val="0C1C2C"/>
                </a:solidFill>
                <a:latin typeface="Hind"/>
                <a:ea typeface="Hind"/>
                <a:cs typeface="Hind"/>
                <a:sym typeface="Hind"/>
              </a:rPr>
              <a:t>access to bandwidth</a:t>
            </a:r>
            <a:r>
              <a:rPr lang="en-US" sz="2400" dirty="0">
                <a:solidFill>
                  <a:srgbClr val="0C1C2C"/>
                </a:solidFill>
                <a:latin typeface="Hind"/>
                <a:ea typeface="Hind"/>
                <a:cs typeface="Hind"/>
                <a:sym typeface="Hind"/>
              </a:rPr>
              <a:t> and </a:t>
            </a:r>
            <a:r>
              <a:rPr lang="en-US" sz="2400" b="1" dirty="0">
                <a:solidFill>
                  <a:srgbClr val="0C1C2C"/>
                </a:solidFill>
                <a:latin typeface="Hind"/>
                <a:ea typeface="Hind"/>
                <a:cs typeface="Hind"/>
                <a:sym typeface="Hind"/>
              </a:rPr>
              <a:t>investments in infrastructure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540975" y="567099"/>
            <a:ext cx="11121300" cy="489300"/>
          </a:xfrm>
          <a:prstGeom prst="rect">
            <a:avLst/>
          </a:prstGeom>
          <a:noFill/>
          <a:ln>
            <a:noFill/>
          </a:ln>
        </p:spPr>
        <p:txBody>
          <a:bodyPr wrap="square" lIns="0" tIns="0" rIns="0" bIns="0" anchor="t" anchorCtr="0">
            <a:noAutofit/>
          </a:bodyPr>
          <a:lstStyle/>
          <a:p>
            <a:pPr marL="0" marR="0" lvl="0" indent="-152400" algn="l" rtl="0">
              <a:lnSpc>
                <a:spcPct val="105999"/>
              </a:lnSpc>
              <a:spcBef>
                <a:spcPts val="0"/>
              </a:spcBef>
              <a:spcAft>
                <a:spcPts val="0"/>
              </a:spcAft>
              <a:buClr>
                <a:schemeClr val="accent3"/>
              </a:buClr>
              <a:buSzPct val="126315"/>
              <a:buFont typeface="Hind Light"/>
              <a:buNone/>
            </a:pPr>
            <a:r>
              <a:rPr lang="en-US" sz="1900"/>
              <a:t>Survey: Policy issues in Asia-Pacific</a:t>
            </a:r>
          </a:p>
        </p:txBody>
      </p:sp>
      <p:sp>
        <p:nvSpPr>
          <p:cNvPr id="323" name="Shape 323"/>
          <p:cNvSpPr txBox="1">
            <a:spLocks noGrp="1"/>
          </p:cNvSpPr>
          <p:nvPr>
            <p:ph type="sldNum" idx="12"/>
          </p:nvPr>
        </p:nvSpPr>
        <p:spPr>
          <a:xfrm>
            <a:off x="11534774" y="6342062"/>
            <a:ext cx="126900" cy="203100"/>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22</a:t>
            </a:fld>
            <a:endParaRPr lang="en-US" sz="1000" b="0" i="0" u="none" strike="noStrike" cap="none">
              <a:solidFill>
                <a:srgbClr val="EEF2EC"/>
              </a:solidFill>
              <a:latin typeface="Hind Light"/>
              <a:ea typeface="Hind Light"/>
              <a:cs typeface="Hind Light"/>
              <a:sym typeface="Hind Light"/>
            </a:endParaRPr>
          </a:p>
        </p:txBody>
      </p:sp>
      <p:pic>
        <p:nvPicPr>
          <p:cNvPr id="324" name="Shape 324" descr="448px-MumbaiIndiaiPhoneCellphoneShots2011-3.jpg"/>
          <p:cNvPicPr preferRelativeResize="0"/>
          <p:nvPr/>
        </p:nvPicPr>
        <p:blipFill rotWithShape="1">
          <a:blip r:embed="rId3">
            <a:alphaModFix/>
          </a:blip>
          <a:srcRect l="5253" r="5244"/>
          <a:stretch/>
        </p:blipFill>
        <p:spPr>
          <a:xfrm>
            <a:off x="7615135" y="0"/>
            <a:ext cx="4554324" cy="6815138"/>
          </a:xfrm>
          <a:prstGeom prst="rect">
            <a:avLst/>
          </a:prstGeom>
          <a:noFill/>
          <a:ln>
            <a:noFill/>
          </a:ln>
        </p:spPr>
      </p:pic>
      <p:sp>
        <p:nvSpPr>
          <p:cNvPr id="325" name="Shape 325"/>
          <p:cNvSpPr txBox="1"/>
          <p:nvPr/>
        </p:nvSpPr>
        <p:spPr>
          <a:xfrm>
            <a:off x="4430519" y="6299656"/>
            <a:ext cx="3184500" cy="548700"/>
          </a:xfrm>
          <a:prstGeom prst="rect">
            <a:avLst/>
          </a:prstGeom>
          <a:noFill/>
          <a:ln>
            <a:noFill/>
          </a:ln>
        </p:spPr>
        <p:txBody>
          <a:bodyPr wrap="square" lIns="45700" tIns="45700" rIns="45700" bIns="45700" anchor="t" anchorCtr="0">
            <a:noAutofit/>
          </a:bodyPr>
          <a:lstStyle/>
          <a:p>
            <a:pPr marL="0" marR="0" lvl="0" indent="-69850" algn="r" rtl="0">
              <a:lnSpc>
                <a:spcPct val="100000"/>
              </a:lnSpc>
              <a:spcBef>
                <a:spcPts val="0"/>
              </a:spcBef>
              <a:spcAft>
                <a:spcPts val="0"/>
              </a:spcAft>
              <a:buClr>
                <a:srgbClr val="0C1C2C"/>
              </a:buClr>
              <a:buSzPct val="100000"/>
              <a:buFont typeface="Hind Light"/>
              <a:buNone/>
            </a:pPr>
            <a:r>
              <a:rPr lang="en-US" sz="1100">
                <a:solidFill>
                  <a:srgbClr val="0C1C2C"/>
                </a:solidFill>
                <a:latin typeface="Hind Light"/>
                <a:ea typeface="Hind Light"/>
                <a:cs typeface="Hind Light"/>
                <a:sym typeface="Hind Light"/>
              </a:rPr>
              <a:t>Victorgrigas / CC-BY-SA 3.0</a:t>
            </a:r>
          </a:p>
        </p:txBody>
      </p:sp>
      <p:sp>
        <p:nvSpPr>
          <p:cNvPr id="326" name="Shape 326"/>
          <p:cNvSpPr txBox="1"/>
          <p:nvPr/>
        </p:nvSpPr>
        <p:spPr>
          <a:xfrm>
            <a:off x="11388148" y="6342062"/>
            <a:ext cx="261600" cy="294600"/>
          </a:xfrm>
          <a:prstGeom prst="rect">
            <a:avLst/>
          </a:prstGeom>
          <a:noFill/>
          <a:ln>
            <a:noFill/>
          </a:ln>
        </p:spPr>
        <p:txBody>
          <a:bodyPr wrap="square" lIns="45700" tIns="45700" rIns="45700" bIns="4570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`18</a:t>
            </a:r>
          </a:p>
        </p:txBody>
      </p:sp>
      <p:sp>
        <p:nvSpPr>
          <p:cNvPr id="327" name="Shape 327"/>
          <p:cNvSpPr txBox="1">
            <a:spLocks noGrp="1"/>
          </p:cNvSpPr>
          <p:nvPr>
            <p:ph type="title"/>
          </p:nvPr>
        </p:nvSpPr>
        <p:spPr>
          <a:xfrm>
            <a:off x="540975" y="1270438"/>
            <a:ext cx="6953700" cy="4820400"/>
          </a:xfrm>
          <a:prstGeom prst="rect">
            <a:avLst/>
          </a:prstGeom>
          <a:noFill/>
          <a:ln>
            <a:noFill/>
          </a:ln>
        </p:spPr>
        <p:txBody>
          <a:bodyPr wrap="square" lIns="0" tIns="0" rIns="0" bIns="0" anchor="t" anchorCtr="0">
            <a:noAutofit/>
          </a:bodyPr>
          <a:lstStyle/>
          <a:p>
            <a:pPr marR="0" lvl="0" algn="l" rtl="0">
              <a:lnSpc>
                <a:spcPct val="105999"/>
              </a:lnSpc>
              <a:spcBef>
                <a:spcPts val="0"/>
              </a:spcBef>
              <a:spcAft>
                <a:spcPts val="0"/>
              </a:spcAft>
              <a:buNone/>
            </a:pPr>
            <a:r>
              <a:rPr lang="en-US" sz="1900">
                <a:solidFill>
                  <a:srgbClr val="000000"/>
                </a:solidFill>
              </a:rPr>
              <a:t>Which issues made it to the top 5 and for how many years</a:t>
            </a: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l" rtl="0">
              <a:lnSpc>
                <a:spcPct val="105999"/>
              </a:lnSpc>
              <a:spcBef>
                <a:spcPts val="0"/>
              </a:spcBef>
              <a:spcAft>
                <a:spcPts val="0"/>
              </a:spcAft>
              <a:buNone/>
            </a:pPr>
            <a:endParaRPr sz="1900">
              <a:solidFill>
                <a:srgbClr val="000000"/>
              </a:solidFill>
            </a:endParaRPr>
          </a:p>
          <a:p>
            <a:pPr marR="0" lvl="0" algn="r" rtl="0">
              <a:lnSpc>
                <a:spcPct val="105999"/>
              </a:lnSpc>
              <a:spcBef>
                <a:spcPts val="0"/>
              </a:spcBef>
              <a:spcAft>
                <a:spcPts val="0"/>
              </a:spcAft>
              <a:buNone/>
            </a:pPr>
            <a:r>
              <a:rPr lang="en-US" sz="1200">
                <a:solidFill>
                  <a:srgbClr val="000000"/>
                </a:solidFill>
              </a:rPr>
              <a:t>http://bit.ly/2yKnjXi</a:t>
            </a:r>
          </a:p>
        </p:txBody>
      </p:sp>
      <p:pic>
        <p:nvPicPr>
          <p:cNvPr id="328" name="Shape 328" descr="Screen Shot 2017-10-24 at 9.03.50 AM.png"/>
          <p:cNvPicPr preferRelativeResize="0"/>
          <p:nvPr/>
        </p:nvPicPr>
        <p:blipFill>
          <a:blip r:embed="rId4">
            <a:alphaModFix/>
          </a:blip>
          <a:stretch>
            <a:fillRect/>
          </a:stretch>
        </p:blipFill>
        <p:spPr>
          <a:xfrm>
            <a:off x="1252550" y="2015900"/>
            <a:ext cx="4991100" cy="3324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35517" y="3196044"/>
            <a:ext cx="11127883" cy="768226"/>
          </a:xfrm>
          <a:prstGeom prst="rect">
            <a:avLst/>
          </a:prstGeom>
          <a:noFill/>
          <a:ln>
            <a:noFill/>
          </a:ln>
        </p:spPr>
        <p:txBody>
          <a:bodyPr wrap="square" lIns="0" tIns="0" rIns="0" bIns="0" anchor="t" anchorCtr="0">
            <a:noAutofit/>
          </a:bodyPr>
          <a:lstStyle/>
          <a:p>
            <a:pPr marL="0" marR="0" lvl="0" indent="-234950" algn="l" rtl="0">
              <a:lnSpc>
                <a:spcPct val="104000"/>
              </a:lnSpc>
              <a:spcBef>
                <a:spcPts val="0"/>
              </a:spcBef>
              <a:spcAft>
                <a:spcPts val="0"/>
              </a:spcAft>
              <a:buClr>
                <a:schemeClr val="accent4"/>
              </a:buClr>
              <a:buSzPct val="100000"/>
              <a:buFont typeface="Hind Light"/>
              <a:buNone/>
            </a:pPr>
            <a:r>
              <a:rPr lang="en-US" sz="3700" b="0" i="0" u="none" strike="noStrike" cap="none">
                <a:solidFill>
                  <a:schemeClr val="accent4"/>
                </a:solidFill>
                <a:latin typeface="Hind Light"/>
                <a:ea typeface="Hind Light"/>
                <a:cs typeface="Hind Light"/>
                <a:sym typeface="Hind Light"/>
              </a:rPr>
              <a:t>Some the Regional Reads</a:t>
            </a:r>
          </a:p>
        </p:txBody>
      </p:sp>
      <p:sp>
        <p:nvSpPr>
          <p:cNvPr id="334" name="Shape 334"/>
          <p:cNvSpPr txBox="1">
            <a:spLocks noGrp="1"/>
          </p:cNvSpPr>
          <p:nvPr>
            <p:ph type="sldNum" idx="12"/>
          </p:nvPr>
        </p:nvSpPr>
        <p:spPr>
          <a:xfrm>
            <a:off x="11534775" y="6345935"/>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0C1C2C"/>
              </a:buClr>
              <a:buSzPct val="100000"/>
              <a:buFont typeface="Hind Light"/>
              <a:buNone/>
            </a:pPr>
            <a:fld id="{00000000-1234-1234-1234-123412341234}" type="slidenum">
              <a:rPr lang="en-US" sz="1000" b="0" i="0" u="none" strike="noStrike" cap="none">
                <a:solidFill>
                  <a:srgbClr val="0C1C2C"/>
                </a:solidFill>
                <a:latin typeface="Hind Light"/>
                <a:ea typeface="Hind Light"/>
                <a:cs typeface="Hind Light"/>
                <a:sym typeface="Hind Light"/>
              </a:rPr>
              <a:t>23</a:t>
            </a:fld>
            <a:endParaRPr lang="en-US" sz="1000" b="0" i="0" u="none" strike="noStrike" cap="none">
              <a:solidFill>
                <a:srgbClr val="0C1C2C"/>
              </a:solidFill>
              <a:latin typeface="Hind Light"/>
              <a:ea typeface="Hind Light"/>
              <a:cs typeface="Hind Light"/>
              <a:sym typeface="Hind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540975" y="567099"/>
            <a:ext cx="11121298" cy="489367"/>
          </a:xfrm>
          <a:prstGeom prst="rect">
            <a:avLst/>
          </a:prstGeom>
          <a:noFill/>
          <a:ln>
            <a:noFill/>
          </a:ln>
        </p:spPr>
        <p:txBody>
          <a:bodyPr wrap="square" lIns="0" tIns="0" rIns="0" bIns="0" anchor="t" anchorCtr="0">
            <a:noAutofit/>
          </a:bodyPr>
          <a:lstStyle/>
          <a:p>
            <a:pPr marL="0" marR="0" lvl="0" indent="-190500" algn="l" rtl="0">
              <a:lnSpc>
                <a:spcPct val="105999"/>
              </a:lnSpc>
              <a:spcBef>
                <a:spcPts val="0"/>
              </a:spcBef>
              <a:spcAft>
                <a:spcPts val="0"/>
              </a:spcAft>
              <a:buClr>
                <a:schemeClr val="accent3"/>
              </a:buClr>
              <a:buSzPct val="100000"/>
              <a:buFont typeface="Hind Light"/>
              <a:buNone/>
            </a:pPr>
            <a:r>
              <a:rPr lang="en-US" sz="3000" b="0" i="0" u="none" strike="noStrike" cap="none">
                <a:solidFill>
                  <a:schemeClr val="accent3"/>
                </a:solidFill>
                <a:latin typeface="Hind Light"/>
                <a:ea typeface="Hind Light"/>
                <a:cs typeface="Hind Light"/>
                <a:sym typeface="Hind Light"/>
              </a:rPr>
              <a:t>Regional Policy Survey</a:t>
            </a:r>
          </a:p>
        </p:txBody>
      </p:sp>
      <p:sp>
        <p:nvSpPr>
          <p:cNvPr id="341" name="Shape 341"/>
          <p:cNvSpPr txBox="1">
            <a:spLocks noGrp="1"/>
          </p:cNvSpPr>
          <p:nvPr>
            <p:ph type="sldNum" idx="12"/>
          </p:nvPr>
        </p:nvSpPr>
        <p:spPr>
          <a:xfrm>
            <a:off x="11524107" y="6342062"/>
            <a:ext cx="137669"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24</a:t>
            </a:fld>
            <a:endParaRPr lang="en-US" sz="1000" b="0" i="0" u="none" strike="noStrike" cap="none">
              <a:solidFill>
                <a:srgbClr val="EEF2EC"/>
              </a:solidFill>
              <a:latin typeface="Hind Light"/>
              <a:ea typeface="Hind Light"/>
              <a:cs typeface="Hind Light"/>
              <a:sym typeface="Hind Light"/>
            </a:endParaRPr>
          </a:p>
        </p:txBody>
      </p:sp>
      <p:sp>
        <p:nvSpPr>
          <p:cNvPr id="342" name="Shape 342"/>
          <p:cNvSpPr txBox="1"/>
          <p:nvPr/>
        </p:nvSpPr>
        <p:spPr>
          <a:xfrm>
            <a:off x="11388148" y="6342062"/>
            <a:ext cx="261746" cy="294639"/>
          </a:xfrm>
          <a:prstGeom prst="rect">
            <a:avLst/>
          </a:prstGeom>
          <a:noFill/>
          <a:ln>
            <a:noFill/>
          </a:ln>
        </p:spPr>
        <p:txBody>
          <a:bodyPr wrap="square" lIns="45700" tIns="45700" rIns="45700" bIns="4570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`18</a:t>
            </a:r>
          </a:p>
        </p:txBody>
      </p:sp>
      <p:sp>
        <p:nvSpPr>
          <p:cNvPr id="343" name="Shape 343"/>
          <p:cNvSpPr txBox="1"/>
          <p:nvPr/>
        </p:nvSpPr>
        <p:spPr>
          <a:xfrm>
            <a:off x="611817" y="1682269"/>
            <a:ext cx="11121298" cy="609601"/>
          </a:xfrm>
          <a:prstGeom prst="rect">
            <a:avLst/>
          </a:prstGeom>
          <a:noFill/>
          <a:ln>
            <a:noFill/>
          </a:ln>
        </p:spPr>
        <p:txBody>
          <a:bodyPr wrap="square" lIns="0" tIns="0" rIns="0" bIns="0" anchor="t" anchorCtr="0">
            <a:noAutofit/>
          </a:bodyPr>
          <a:lstStyle/>
          <a:p>
            <a:pPr marL="0" marR="0" lvl="0" indent="-190500" algn="l" rtl="0">
              <a:lnSpc>
                <a:spcPct val="105999"/>
              </a:lnSpc>
              <a:spcBef>
                <a:spcPts val="0"/>
              </a:spcBef>
              <a:spcAft>
                <a:spcPts val="0"/>
              </a:spcAft>
              <a:buClr>
                <a:schemeClr val="accent3"/>
              </a:buClr>
              <a:buSzPct val="100000"/>
              <a:buFont typeface="Hind Light"/>
              <a:buNone/>
            </a:pPr>
            <a:r>
              <a:rPr lang="en-US" sz="3000" b="0" i="0" u="none" strike="noStrike" cap="none">
                <a:solidFill>
                  <a:schemeClr val="accent3"/>
                </a:solidFill>
                <a:latin typeface="Hind Light"/>
                <a:ea typeface="Hind Light"/>
                <a:cs typeface="Hind Light"/>
                <a:sym typeface="Hind Light"/>
              </a:rPr>
              <a:t>Regional Issue Papers </a:t>
            </a:r>
          </a:p>
        </p:txBody>
      </p:sp>
      <p:sp>
        <p:nvSpPr>
          <p:cNvPr id="344" name="Shape 344"/>
          <p:cNvSpPr txBox="1"/>
          <p:nvPr/>
        </p:nvSpPr>
        <p:spPr>
          <a:xfrm>
            <a:off x="513754" y="2243255"/>
            <a:ext cx="11678248" cy="1723549"/>
          </a:xfrm>
          <a:prstGeom prst="rect">
            <a:avLst/>
          </a:prstGeom>
          <a:noFill/>
          <a:ln>
            <a:noFill/>
          </a:ln>
        </p:spPr>
        <p:txBody>
          <a:bodyPr wrap="square" lIns="0" tIns="0" rIns="0" bIns="0" anchor="t" anchorCtr="0">
            <a:noAutofit/>
          </a:bodyPr>
          <a:lstStyle/>
          <a:p>
            <a:pPr marL="200526" marR="0" lvl="0" indent="-200526" algn="l" rtl="0">
              <a:lnSpc>
                <a:spcPct val="60000"/>
              </a:lnSpc>
              <a:spcBef>
                <a:spcPts val="0"/>
              </a:spcBef>
              <a:spcAft>
                <a:spcPts val="0"/>
              </a:spcAft>
              <a:buClr>
                <a:srgbClr val="0C1C2C"/>
              </a:buClr>
              <a:buSzPct val="100000"/>
              <a:buFont typeface="Hind Light"/>
              <a:buChar char="•"/>
            </a:pPr>
            <a:r>
              <a:rPr lang="en-US" sz="2000" b="0" i="0" u="none" strike="noStrike" cap="none" dirty="0">
                <a:solidFill>
                  <a:srgbClr val="0C1C2C"/>
                </a:solidFill>
                <a:latin typeface="Hind Light"/>
                <a:ea typeface="Hind Light"/>
                <a:cs typeface="Hind Light"/>
                <a:sym typeface="Hind Light"/>
              </a:rPr>
              <a:t>https://</a:t>
            </a:r>
            <a:r>
              <a:rPr lang="en-US" sz="2000" b="0" i="0" u="none" strike="noStrike" cap="none" dirty="0" err="1">
                <a:solidFill>
                  <a:srgbClr val="0C1C2C"/>
                </a:solidFill>
                <a:latin typeface="Hind Light"/>
                <a:ea typeface="Hind Light"/>
                <a:cs typeface="Hind Light"/>
                <a:sym typeface="Hind Light"/>
              </a:rPr>
              <a:t>www.internetsociety.org</a:t>
            </a:r>
            <a:r>
              <a:rPr lang="en-US" sz="2000" b="0" i="0" u="none" strike="noStrike" cap="none" dirty="0">
                <a:solidFill>
                  <a:srgbClr val="0C1C2C"/>
                </a:solidFill>
                <a:latin typeface="Hind Light"/>
                <a:ea typeface="Hind Light"/>
                <a:cs typeface="Hind Light"/>
                <a:sym typeface="Hind Light"/>
              </a:rPr>
              <a:t>/doc/issue-paper-</a:t>
            </a:r>
            <a:r>
              <a:rPr lang="en-US" sz="2000" b="0" i="0" u="none" strike="noStrike" cap="none" dirty="0" err="1">
                <a:solidFill>
                  <a:srgbClr val="0C1C2C"/>
                </a:solidFill>
                <a:latin typeface="Hind Light"/>
                <a:ea typeface="Hind Light"/>
                <a:cs typeface="Hind Light"/>
                <a:sym typeface="Hind Light"/>
              </a:rPr>
              <a:t>asia</a:t>
            </a:r>
            <a:r>
              <a:rPr lang="en-US" sz="2000" b="0" i="0" u="none" strike="noStrike" cap="none" dirty="0">
                <a:solidFill>
                  <a:srgbClr val="0C1C2C"/>
                </a:solidFill>
                <a:latin typeface="Hind Light"/>
                <a:ea typeface="Hind Light"/>
                <a:cs typeface="Hind Light"/>
                <a:sym typeface="Hind Light"/>
              </a:rPr>
              <a:t>-pacific-bureau-–-digital-accessibility</a:t>
            </a:r>
          </a:p>
          <a:p>
            <a:pPr marL="200526" marR="0" lvl="0" indent="-200526" algn="l" rtl="0">
              <a:lnSpc>
                <a:spcPct val="60000"/>
              </a:lnSpc>
              <a:spcBef>
                <a:spcPts val="1200"/>
              </a:spcBef>
              <a:spcAft>
                <a:spcPts val="0"/>
              </a:spcAft>
              <a:buClr>
                <a:srgbClr val="0C1C2C"/>
              </a:buClr>
              <a:buSzPct val="100000"/>
              <a:buFont typeface="Hind Light"/>
              <a:buChar char="•"/>
            </a:pPr>
            <a:r>
              <a:rPr lang="en-US" sz="2000" b="0" i="0" u="none" strike="noStrike" cap="none" dirty="0">
                <a:solidFill>
                  <a:srgbClr val="0C1C2C"/>
                </a:solidFill>
                <a:latin typeface="Hind Light"/>
                <a:ea typeface="Hind Light"/>
                <a:cs typeface="Hind Light"/>
                <a:sym typeface="Hind Light"/>
              </a:rPr>
              <a:t>https://</a:t>
            </a:r>
            <a:r>
              <a:rPr lang="en-US" sz="2000" b="0" i="0" u="none" strike="noStrike" cap="none" dirty="0" err="1">
                <a:solidFill>
                  <a:srgbClr val="0C1C2C"/>
                </a:solidFill>
                <a:latin typeface="Hind Light"/>
                <a:ea typeface="Hind Light"/>
                <a:cs typeface="Hind Light"/>
                <a:sym typeface="Hind Light"/>
              </a:rPr>
              <a:t>www.internetsociety.org</a:t>
            </a:r>
            <a:r>
              <a:rPr lang="en-US" sz="2000" b="0" i="0" u="none" strike="noStrike" cap="none" dirty="0">
                <a:solidFill>
                  <a:srgbClr val="0C1C2C"/>
                </a:solidFill>
                <a:latin typeface="Hind Light"/>
                <a:ea typeface="Hind Light"/>
                <a:cs typeface="Hind Light"/>
                <a:sym typeface="Hind Light"/>
              </a:rPr>
              <a:t>/doc/issue-paper-</a:t>
            </a:r>
            <a:r>
              <a:rPr lang="en-US" sz="2000" b="0" i="0" u="none" strike="noStrike" cap="none" dirty="0" err="1">
                <a:solidFill>
                  <a:srgbClr val="0C1C2C"/>
                </a:solidFill>
                <a:latin typeface="Hind Light"/>
                <a:ea typeface="Hind Light"/>
                <a:cs typeface="Hind Light"/>
                <a:sym typeface="Hind Light"/>
              </a:rPr>
              <a:t>asia</a:t>
            </a:r>
            <a:r>
              <a:rPr lang="en-US" sz="2000" b="0" i="0" u="none" strike="noStrike" cap="none" dirty="0">
                <a:solidFill>
                  <a:srgbClr val="0C1C2C"/>
                </a:solidFill>
                <a:latin typeface="Hind Light"/>
                <a:ea typeface="Hind Light"/>
                <a:cs typeface="Hind Light"/>
                <a:sym typeface="Hind Light"/>
              </a:rPr>
              <a:t>-pacific-bureau-–-online-privacy</a:t>
            </a:r>
          </a:p>
          <a:p>
            <a:pPr marL="200526" marR="0" lvl="0" indent="-200526" algn="l" rtl="0">
              <a:lnSpc>
                <a:spcPct val="60000"/>
              </a:lnSpc>
              <a:spcBef>
                <a:spcPts val="1200"/>
              </a:spcBef>
              <a:spcAft>
                <a:spcPts val="0"/>
              </a:spcAft>
              <a:buClr>
                <a:srgbClr val="0C1C2C"/>
              </a:buClr>
              <a:buSzPct val="100000"/>
              <a:buFont typeface="Hind Light"/>
              <a:buChar char="•"/>
            </a:pPr>
            <a:r>
              <a:rPr lang="en-US" sz="2000" b="0" i="0" u="none" strike="noStrike" cap="none" dirty="0">
                <a:solidFill>
                  <a:srgbClr val="0C1C2C"/>
                </a:solidFill>
                <a:latin typeface="Hind Light"/>
                <a:ea typeface="Hind Light"/>
                <a:cs typeface="Hind Light"/>
                <a:sym typeface="Hind Light"/>
              </a:rPr>
              <a:t>https://</a:t>
            </a:r>
            <a:r>
              <a:rPr lang="en-US" sz="2000" b="0" i="0" u="none" strike="noStrike" cap="none" dirty="0" err="1">
                <a:solidFill>
                  <a:srgbClr val="0C1C2C"/>
                </a:solidFill>
                <a:latin typeface="Hind Light"/>
                <a:ea typeface="Hind Light"/>
                <a:cs typeface="Hind Light"/>
                <a:sym typeface="Hind Light"/>
              </a:rPr>
              <a:t>www.internetsociety.org</a:t>
            </a:r>
            <a:r>
              <a:rPr lang="en-US" sz="2000" b="0" i="0" u="none" strike="noStrike" cap="none" dirty="0">
                <a:solidFill>
                  <a:srgbClr val="0C1C2C"/>
                </a:solidFill>
                <a:latin typeface="Hind Light"/>
                <a:ea typeface="Hind Light"/>
                <a:cs typeface="Hind Light"/>
                <a:sym typeface="Hind Light"/>
              </a:rPr>
              <a:t>/doc/mapping-online-child-safety-</a:t>
            </a:r>
            <a:r>
              <a:rPr lang="en-US" sz="2000" b="0" i="0" u="none" strike="noStrike" cap="none" dirty="0" err="1">
                <a:solidFill>
                  <a:srgbClr val="0C1C2C"/>
                </a:solidFill>
                <a:latin typeface="Hind Light"/>
                <a:ea typeface="Hind Light"/>
                <a:cs typeface="Hind Light"/>
                <a:sym typeface="Hind Light"/>
              </a:rPr>
              <a:t>asia</a:t>
            </a:r>
            <a:r>
              <a:rPr lang="en-US" sz="2000" b="0" i="0" u="none" strike="noStrike" cap="none" dirty="0">
                <a:solidFill>
                  <a:srgbClr val="0C1C2C"/>
                </a:solidFill>
                <a:latin typeface="Hind Light"/>
                <a:ea typeface="Hind Light"/>
                <a:cs typeface="Hind Light"/>
                <a:sym typeface="Hind Light"/>
              </a:rPr>
              <a:t>-pacific</a:t>
            </a:r>
          </a:p>
          <a:p>
            <a:pPr marL="200526" marR="0" lvl="0" indent="-200526" algn="l" rtl="0">
              <a:lnSpc>
                <a:spcPct val="60000"/>
              </a:lnSpc>
              <a:spcBef>
                <a:spcPts val="1200"/>
              </a:spcBef>
              <a:spcAft>
                <a:spcPts val="0"/>
              </a:spcAft>
              <a:buClr>
                <a:srgbClr val="0C1C2C"/>
              </a:buClr>
              <a:buSzPct val="100000"/>
              <a:buFont typeface="Hind Light"/>
              <a:buChar char="•"/>
            </a:pPr>
            <a:r>
              <a:rPr lang="en-US" sz="2000" b="0" i="0" u="none" strike="noStrike" cap="none" dirty="0">
                <a:solidFill>
                  <a:srgbClr val="0C1C2C"/>
                </a:solidFill>
                <a:latin typeface="Hind Light"/>
                <a:ea typeface="Hind Light"/>
                <a:cs typeface="Hind Light"/>
                <a:sym typeface="Hind Light"/>
              </a:rPr>
              <a:t>https://</a:t>
            </a:r>
            <a:r>
              <a:rPr lang="en-US" sz="2000" b="0" i="0" u="none" strike="noStrike" cap="none" dirty="0" err="1">
                <a:solidFill>
                  <a:srgbClr val="0C1C2C"/>
                </a:solidFill>
                <a:latin typeface="Hind Light"/>
                <a:ea typeface="Hind Light"/>
                <a:cs typeface="Hind Light"/>
                <a:sym typeface="Hind Light"/>
              </a:rPr>
              <a:t>www.internetsociety.org</a:t>
            </a:r>
            <a:r>
              <a:rPr lang="en-US" sz="2000" b="0" i="0" u="none" strike="noStrike" cap="none" dirty="0">
                <a:solidFill>
                  <a:srgbClr val="0C1C2C"/>
                </a:solidFill>
                <a:latin typeface="Hind Light"/>
                <a:ea typeface="Hind Light"/>
                <a:cs typeface="Hind Light"/>
                <a:sym typeface="Hind Light"/>
              </a:rPr>
              <a:t>/doc/issue-paper-</a:t>
            </a:r>
            <a:r>
              <a:rPr lang="en-US" sz="2000" b="0" i="0" u="none" strike="noStrike" cap="none" dirty="0" err="1">
                <a:solidFill>
                  <a:srgbClr val="0C1C2C"/>
                </a:solidFill>
                <a:latin typeface="Hind Light"/>
                <a:ea typeface="Hind Light"/>
                <a:cs typeface="Hind Light"/>
                <a:sym typeface="Hind Light"/>
              </a:rPr>
              <a:t>asia</a:t>
            </a:r>
            <a:r>
              <a:rPr lang="en-US" sz="2000" b="0" i="0" u="none" strike="noStrike" cap="none" dirty="0">
                <a:solidFill>
                  <a:srgbClr val="0C1C2C"/>
                </a:solidFill>
                <a:latin typeface="Hind Light"/>
                <a:ea typeface="Hind Light"/>
                <a:cs typeface="Hind Light"/>
                <a:sym typeface="Hind Light"/>
              </a:rPr>
              <a:t>-pacific-bureau-–-gender</a:t>
            </a:r>
          </a:p>
          <a:p>
            <a:pPr marL="200526" marR="0" lvl="0" indent="-200526" algn="l" rtl="0">
              <a:lnSpc>
                <a:spcPct val="60000"/>
              </a:lnSpc>
              <a:spcBef>
                <a:spcPts val="1200"/>
              </a:spcBef>
              <a:spcAft>
                <a:spcPts val="0"/>
              </a:spcAft>
              <a:buClr>
                <a:srgbClr val="0C1C2C"/>
              </a:buClr>
              <a:buSzPct val="100000"/>
              <a:buFont typeface="Hind Light"/>
              <a:buChar char="•"/>
            </a:pPr>
            <a:r>
              <a:rPr lang="en-US" sz="2000" b="0" i="0" u="none" strike="noStrike" cap="none" dirty="0">
                <a:solidFill>
                  <a:srgbClr val="0C1C2C"/>
                </a:solidFill>
                <a:latin typeface="Hind Light"/>
                <a:ea typeface="Hind Light"/>
                <a:cs typeface="Hind Light"/>
                <a:sym typeface="Hind Light"/>
              </a:rPr>
              <a:t>https://</a:t>
            </a:r>
            <a:r>
              <a:rPr lang="en-US" sz="2000" b="0" i="0" u="none" strike="noStrike" cap="none" dirty="0" err="1">
                <a:solidFill>
                  <a:srgbClr val="0C1C2C"/>
                </a:solidFill>
                <a:latin typeface="Hind Light"/>
                <a:ea typeface="Hind Light"/>
                <a:cs typeface="Hind Light"/>
                <a:sym typeface="Hind Light"/>
              </a:rPr>
              <a:t>www.internetsociety.org</a:t>
            </a:r>
            <a:r>
              <a:rPr lang="en-US" sz="2000" b="0" i="0" u="none" strike="noStrike" cap="none" dirty="0">
                <a:solidFill>
                  <a:srgbClr val="0C1C2C"/>
                </a:solidFill>
                <a:latin typeface="Hind Light"/>
                <a:ea typeface="Hind Light"/>
                <a:cs typeface="Hind Light"/>
                <a:sym typeface="Hind Light"/>
              </a:rPr>
              <a:t>/doc/issue-paper-</a:t>
            </a:r>
            <a:r>
              <a:rPr lang="en-US" sz="2000" b="0" i="0" u="none" strike="noStrike" cap="none" dirty="0" err="1">
                <a:solidFill>
                  <a:srgbClr val="0C1C2C"/>
                </a:solidFill>
                <a:latin typeface="Hind Light"/>
                <a:ea typeface="Hind Light"/>
                <a:cs typeface="Hind Light"/>
                <a:sym typeface="Hind Light"/>
              </a:rPr>
              <a:t>asia</a:t>
            </a:r>
            <a:r>
              <a:rPr lang="en-US" sz="2000" b="0" i="0" u="none" strike="noStrike" cap="none" dirty="0">
                <a:solidFill>
                  <a:srgbClr val="0C1C2C"/>
                </a:solidFill>
                <a:latin typeface="Hind Light"/>
                <a:ea typeface="Hind Light"/>
                <a:cs typeface="Hind Light"/>
                <a:sym typeface="Hind Light"/>
              </a:rPr>
              <a:t>-pacific-bureau-–-policies-and-regulations-digital-economy-and-society</a:t>
            </a:r>
          </a:p>
        </p:txBody>
      </p:sp>
      <p:sp>
        <p:nvSpPr>
          <p:cNvPr id="345" name="Shape 345"/>
          <p:cNvSpPr txBox="1"/>
          <p:nvPr/>
        </p:nvSpPr>
        <p:spPr>
          <a:xfrm>
            <a:off x="615625" y="4740252"/>
            <a:ext cx="11121300" cy="489300"/>
          </a:xfrm>
          <a:prstGeom prst="rect">
            <a:avLst/>
          </a:prstGeom>
          <a:noFill/>
          <a:ln>
            <a:noFill/>
          </a:ln>
        </p:spPr>
        <p:txBody>
          <a:bodyPr wrap="square" lIns="0" tIns="0" rIns="0" bIns="0" anchor="t" anchorCtr="0">
            <a:noAutofit/>
          </a:bodyPr>
          <a:lstStyle/>
          <a:p>
            <a:pPr marL="0" marR="0" lvl="0" indent="-190500" algn="l" rtl="0">
              <a:lnSpc>
                <a:spcPct val="105999"/>
              </a:lnSpc>
              <a:spcBef>
                <a:spcPts val="0"/>
              </a:spcBef>
              <a:spcAft>
                <a:spcPts val="0"/>
              </a:spcAft>
              <a:buClr>
                <a:schemeClr val="accent3"/>
              </a:buClr>
              <a:buSzPct val="100000"/>
              <a:buFont typeface="Hind Light"/>
              <a:buNone/>
            </a:pPr>
            <a:r>
              <a:rPr lang="en-US" sz="3000" b="0" i="0" u="none" strike="noStrike" cap="none">
                <a:solidFill>
                  <a:schemeClr val="accent3"/>
                </a:solidFill>
                <a:latin typeface="Hind Light"/>
                <a:ea typeface="Hind Light"/>
                <a:cs typeface="Hind Light"/>
                <a:sym typeface="Hind Light"/>
              </a:rPr>
              <a:t>Regional Issue Papers </a:t>
            </a:r>
          </a:p>
        </p:txBody>
      </p:sp>
      <p:sp>
        <p:nvSpPr>
          <p:cNvPr id="346" name="Shape 346"/>
          <p:cNvSpPr txBox="1"/>
          <p:nvPr/>
        </p:nvSpPr>
        <p:spPr>
          <a:xfrm>
            <a:off x="619425" y="5319365"/>
            <a:ext cx="11121300" cy="718500"/>
          </a:xfrm>
          <a:prstGeom prst="rect">
            <a:avLst/>
          </a:prstGeom>
          <a:noFill/>
          <a:ln>
            <a:noFill/>
          </a:ln>
        </p:spPr>
        <p:txBody>
          <a:bodyPr wrap="square" lIns="0" tIns="0" rIns="0" bIns="0" anchor="t" anchorCtr="0">
            <a:noAutofit/>
          </a:bodyPr>
          <a:lstStyle/>
          <a:p>
            <a:pPr marL="342900" marR="0" lvl="0" indent="-342900" algn="l" rtl="0">
              <a:lnSpc>
                <a:spcPct val="105999"/>
              </a:lnSpc>
              <a:spcBef>
                <a:spcPts val="0"/>
              </a:spcBef>
              <a:spcAft>
                <a:spcPts val="0"/>
              </a:spcAft>
              <a:buClr>
                <a:schemeClr val="lt1"/>
              </a:buClr>
              <a:buSzPct val="100000"/>
              <a:buFont typeface="Arial"/>
              <a:buChar char="•"/>
            </a:pPr>
            <a:r>
              <a:rPr lang="en-US" sz="2000" b="0" i="0" u="none" strike="noStrike" cap="none">
                <a:solidFill>
                  <a:schemeClr val="lt1"/>
                </a:solidFill>
                <a:latin typeface="Hind Light"/>
                <a:ea typeface="Hind Light"/>
                <a:cs typeface="Hind Light"/>
                <a:sym typeface="Hind Light"/>
              </a:rPr>
              <a:t>Paths to our digital future: http://</a:t>
            </a:r>
            <a:r>
              <a:rPr lang="en-US" sz="2000" b="0" i="0" u="none" strike="noStrike" cap="none" dirty="0" err="1">
                <a:solidFill>
                  <a:schemeClr val="lt1"/>
                </a:solidFill>
                <a:latin typeface="Hind Light"/>
                <a:ea typeface="Hind Light"/>
                <a:cs typeface="Hind Light"/>
                <a:sym typeface="Hind Light"/>
              </a:rPr>
              <a:t>bit.ly</a:t>
            </a:r>
            <a:r>
              <a:rPr lang="en-US" sz="2000" b="0" i="0" u="none" strike="noStrike" cap="none" dirty="0">
                <a:solidFill>
                  <a:schemeClr val="lt1"/>
                </a:solidFill>
                <a:latin typeface="Hind Light"/>
                <a:ea typeface="Hind Light"/>
                <a:cs typeface="Hind Light"/>
                <a:sym typeface="Hind Light"/>
              </a:rPr>
              <a:t>/2y0uADE</a:t>
            </a:r>
          </a:p>
          <a:p>
            <a:pPr marL="342900" marR="0" lvl="0" indent="-342900" algn="l" rtl="0">
              <a:lnSpc>
                <a:spcPct val="105999"/>
              </a:lnSpc>
              <a:spcBef>
                <a:spcPts val="0"/>
              </a:spcBef>
              <a:spcAft>
                <a:spcPts val="0"/>
              </a:spcAft>
              <a:buClr>
                <a:schemeClr val="lt1"/>
              </a:buClr>
              <a:buSzPct val="100000"/>
              <a:buFont typeface="Hind Light"/>
              <a:buChar char="•"/>
            </a:pPr>
            <a:r>
              <a:rPr lang="en-US" sz="2000" dirty="0">
                <a:solidFill>
                  <a:schemeClr val="lt1"/>
                </a:solidFill>
                <a:latin typeface="Hind Light"/>
                <a:ea typeface="Hind Light"/>
                <a:cs typeface="Hind Light"/>
                <a:sym typeface="Hind Light"/>
              </a:rPr>
              <a:t>Timeline &amp; History of the Internet in Asia and the Pacific: http://</a:t>
            </a:r>
            <a:r>
              <a:rPr lang="en-US" sz="2000" dirty="0" err="1">
                <a:solidFill>
                  <a:schemeClr val="lt1"/>
                </a:solidFill>
                <a:latin typeface="Hind Light"/>
                <a:ea typeface="Hind Light"/>
                <a:cs typeface="Hind Light"/>
                <a:sym typeface="Hind Light"/>
              </a:rPr>
              <a:t>bit.ly</a:t>
            </a:r>
            <a:r>
              <a:rPr lang="en-US" sz="2000" dirty="0">
                <a:solidFill>
                  <a:schemeClr val="lt1"/>
                </a:solidFill>
                <a:latin typeface="Hind Light"/>
                <a:ea typeface="Hind Light"/>
                <a:cs typeface="Hind Light"/>
                <a:sym typeface="Hind Light"/>
              </a:rPr>
              <a:t>/2gyzvjP</a:t>
            </a:r>
          </a:p>
        </p:txBody>
      </p:sp>
      <p:sp>
        <p:nvSpPr>
          <p:cNvPr id="10" name="Shape 346"/>
          <p:cNvSpPr txBox="1"/>
          <p:nvPr/>
        </p:nvSpPr>
        <p:spPr>
          <a:xfrm>
            <a:off x="513754" y="1056466"/>
            <a:ext cx="11121300" cy="718500"/>
          </a:xfrm>
          <a:prstGeom prst="rect">
            <a:avLst/>
          </a:prstGeom>
          <a:noFill/>
          <a:ln>
            <a:noFill/>
          </a:ln>
        </p:spPr>
        <p:txBody>
          <a:bodyPr wrap="square" lIns="0" tIns="0" rIns="0" bIns="0" anchor="t" anchorCtr="0">
            <a:noAutofit/>
          </a:bodyPr>
          <a:lstStyle/>
          <a:p>
            <a:pPr marL="342900" lvl="0" indent="-342900">
              <a:lnSpc>
                <a:spcPct val="105999"/>
              </a:lnSpc>
              <a:buClr>
                <a:schemeClr val="lt1"/>
              </a:buClr>
              <a:buSzPct val="100000"/>
              <a:buFont typeface="Arial"/>
              <a:buChar char="•"/>
            </a:pPr>
            <a:r>
              <a:rPr lang="en-US" sz="2000" dirty="0">
                <a:solidFill>
                  <a:schemeClr val="lt1"/>
                </a:solidFill>
                <a:latin typeface="Hind Light"/>
                <a:ea typeface="Hind Light"/>
                <a:cs typeface="Hind Light"/>
                <a:sym typeface="Hind Light"/>
              </a:rPr>
              <a:t>https://</a:t>
            </a:r>
            <a:r>
              <a:rPr lang="en-US" sz="2000" dirty="0" err="1">
                <a:solidFill>
                  <a:schemeClr val="lt1"/>
                </a:solidFill>
                <a:latin typeface="Hind Light"/>
                <a:ea typeface="Hind Light"/>
                <a:cs typeface="Hind Light"/>
                <a:sym typeface="Hind Light"/>
              </a:rPr>
              <a:t>www.internetsociety.org</a:t>
            </a:r>
            <a:r>
              <a:rPr lang="en-US" sz="2000" dirty="0">
                <a:solidFill>
                  <a:schemeClr val="lt1"/>
                </a:solidFill>
                <a:latin typeface="Hind Light"/>
                <a:ea typeface="Hind Light"/>
                <a:cs typeface="Hind Light"/>
                <a:sym typeface="Hind Light"/>
              </a:rPr>
              <a:t>/doc/</a:t>
            </a:r>
            <a:r>
              <a:rPr lang="en-US" sz="2000" dirty="0" err="1">
                <a:solidFill>
                  <a:schemeClr val="lt1"/>
                </a:solidFill>
                <a:latin typeface="Hind Light"/>
                <a:ea typeface="Hind Light"/>
                <a:cs typeface="Hind Light"/>
                <a:sym typeface="Hind Light"/>
              </a:rPr>
              <a:t>APACSurvey</a:t>
            </a:r>
            <a:endParaRPr lang="en-US" sz="2000" dirty="0">
              <a:solidFill>
                <a:schemeClr val="lt1"/>
              </a:solidFill>
              <a:latin typeface="Hind Light"/>
              <a:ea typeface="Hind Light"/>
              <a:cs typeface="Hind Light"/>
              <a:sym typeface="Hind Ligh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539997" y="3355199"/>
            <a:ext cx="11109604" cy="913456"/>
          </a:xfrm>
          <a:prstGeom prst="rect">
            <a:avLst/>
          </a:prstGeom>
          <a:noFill/>
          <a:ln>
            <a:noFill/>
          </a:ln>
        </p:spPr>
        <p:txBody>
          <a:bodyPr wrap="square" lIns="0" tIns="0" rIns="0" bIns="0" anchor="t" anchorCtr="0">
            <a:noAutofit/>
          </a:bodyPr>
          <a:lstStyle/>
          <a:p>
            <a:pPr marL="0" marR="0" lvl="0" indent="-133350" algn="l" rtl="0">
              <a:lnSpc>
                <a:spcPct val="105999"/>
              </a:lnSpc>
              <a:spcBef>
                <a:spcPts val="0"/>
              </a:spcBef>
              <a:spcAft>
                <a:spcPts val="0"/>
              </a:spcAft>
              <a:buClr>
                <a:schemeClr val="accent3"/>
              </a:buClr>
              <a:buSzPct val="100000"/>
              <a:buFont typeface="Hind Light"/>
              <a:buNone/>
            </a:pPr>
            <a:r>
              <a:rPr lang="en-US" sz="2100" b="0" i="0" u="none" strike="noStrike" cap="none" dirty="0">
                <a:solidFill>
                  <a:schemeClr val="accent3"/>
                </a:solidFill>
                <a:latin typeface="Hind Light"/>
                <a:ea typeface="Hind Light"/>
                <a:cs typeface="Hind Light"/>
                <a:sym typeface="Hind Light"/>
              </a:rPr>
              <a:t>Why the Multi-stakeholder</a:t>
            </a:r>
            <a:br>
              <a:rPr lang="en-US" sz="2100" b="0" i="0" u="none" strike="noStrike" cap="none" dirty="0">
                <a:solidFill>
                  <a:schemeClr val="accent3"/>
                </a:solidFill>
                <a:latin typeface="Hind Light"/>
                <a:ea typeface="Hind Light"/>
                <a:cs typeface="Hind Light"/>
                <a:sym typeface="Hind Light"/>
              </a:rPr>
            </a:br>
            <a:r>
              <a:rPr lang="en-US" sz="2100" b="0" i="0" u="none" strike="noStrike" cap="none" dirty="0">
                <a:solidFill>
                  <a:schemeClr val="accent3"/>
                </a:solidFill>
                <a:latin typeface="Hind Light"/>
                <a:ea typeface="Hind Light"/>
                <a:cs typeface="Hind Light"/>
                <a:sym typeface="Hind Light"/>
              </a:rPr>
              <a:t>Approach Works</a:t>
            </a:r>
          </a:p>
        </p:txBody>
      </p:sp>
      <p:sp>
        <p:nvSpPr>
          <p:cNvPr id="352" name="Shape 352"/>
          <p:cNvSpPr txBox="1">
            <a:spLocks noGrp="1"/>
          </p:cNvSpPr>
          <p:nvPr>
            <p:ph type="title"/>
          </p:nvPr>
        </p:nvSpPr>
        <p:spPr>
          <a:xfrm>
            <a:off x="539998" y="2856637"/>
            <a:ext cx="11109604" cy="503217"/>
          </a:xfrm>
          <a:prstGeom prst="rect">
            <a:avLst/>
          </a:prstGeom>
          <a:noFill/>
          <a:ln>
            <a:noFill/>
          </a:ln>
        </p:spPr>
        <p:txBody>
          <a:bodyPr wrap="square" lIns="0" tIns="0" rIns="0" bIns="0" anchor="t" anchorCtr="0">
            <a:noAutofit/>
          </a:bodyPr>
          <a:lstStyle/>
          <a:p>
            <a:pPr marL="0" marR="0" lvl="0" indent="-152400" algn="l" rtl="0">
              <a:lnSpc>
                <a:spcPct val="109000"/>
              </a:lnSpc>
              <a:spcBef>
                <a:spcPts val="0"/>
              </a:spcBef>
              <a:spcAft>
                <a:spcPts val="0"/>
              </a:spcAft>
              <a:buClr>
                <a:srgbClr val="EEF2EC"/>
              </a:buClr>
              <a:buSzPct val="100000"/>
              <a:buFont typeface="Hind Light"/>
              <a:buNone/>
            </a:pPr>
            <a:r>
              <a:rPr lang="en-US" sz="2400" b="0" i="0" u="none" strike="noStrike" cap="none" dirty="0">
                <a:solidFill>
                  <a:srgbClr val="EEF2EC"/>
                </a:solidFill>
                <a:latin typeface="Hind Light"/>
                <a:ea typeface="Hind Light"/>
                <a:cs typeface="Hind Light"/>
                <a:sym typeface="Hind Light"/>
              </a:rPr>
              <a:t>Internet Governance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Internet policy goals must…</a:t>
            </a:r>
          </a:p>
        </p:txBody>
      </p:sp>
      <p:sp>
        <p:nvSpPr>
          <p:cNvPr id="358" name="Shape 358"/>
          <p:cNvSpPr txBox="1">
            <a:spLocks noGrp="1"/>
          </p:cNvSpPr>
          <p:nvPr>
            <p:ph type="body" idx="1"/>
          </p:nvPr>
        </p:nvSpPr>
        <p:spPr>
          <a:xfrm>
            <a:off x="539999" y="1548398"/>
            <a:ext cx="11122274" cy="3220371"/>
          </a:xfrm>
          <a:prstGeom prst="rect">
            <a:avLst/>
          </a:prstGeom>
          <a:noFill/>
          <a:ln>
            <a:noFill/>
          </a:ln>
        </p:spPr>
        <p:txBody>
          <a:bodyPr wrap="square" lIns="0" tIns="0" rIns="0" bIns="0" anchor="t" anchorCtr="0">
            <a:noAutofit/>
          </a:bodyPr>
          <a:lstStyle/>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maintain the security, stability, and resiliency of the Internet,</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support global interoperability and an open and collaborative architecture, </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sustain permission-less innovation and widening access, and</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allow the Internet to flourish as a dynamic yet reliable platform for limitless opportunity and innovation around the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The multi-stakeholder approach is useful…</a:t>
            </a:r>
          </a:p>
        </p:txBody>
      </p:sp>
      <p:sp>
        <p:nvSpPr>
          <p:cNvPr id="364" name="Shape 364"/>
          <p:cNvSpPr txBox="1">
            <a:spLocks noGrp="1"/>
          </p:cNvSpPr>
          <p:nvPr>
            <p:ph type="body" idx="1"/>
          </p:nvPr>
        </p:nvSpPr>
        <p:spPr>
          <a:xfrm>
            <a:off x="539999" y="1548398"/>
            <a:ext cx="11122274" cy="3220371"/>
          </a:xfrm>
          <a:prstGeom prst="rect">
            <a:avLst/>
          </a:prstGeom>
          <a:noFill/>
          <a:ln>
            <a:noFill/>
          </a:ln>
        </p:spPr>
        <p:txBody>
          <a:bodyPr wrap="square" lIns="0" tIns="0" rIns="0" bIns="0" anchor="t" anchorCtr="0">
            <a:noAutofit/>
          </a:bodyPr>
          <a:lstStyle/>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when decisions impact a wide and distributed range of people and interests,</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where there are overlapping rights and responsibilities across sectors and borders,</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if different forms of expertise are needed, such as technical expertise, and/or</a:t>
            </a:r>
          </a:p>
          <a:p>
            <a:pPr marL="342900" marR="0" lvl="1" indent="-342900" algn="l" rtl="0">
              <a:lnSpc>
                <a:spcPct val="114000"/>
              </a:lnSpc>
              <a:spcBef>
                <a:spcPts val="0"/>
              </a:spcBef>
              <a:spcAft>
                <a:spcPts val="0"/>
              </a:spcAft>
              <a:buClr>
                <a:srgbClr val="0C1C2C"/>
              </a:buClr>
              <a:buSzPct val="100000"/>
              <a:buFont typeface="Arial"/>
              <a:buChar char="•"/>
            </a:pPr>
            <a:r>
              <a:rPr lang="en-US" sz="2400" b="0" i="0" u="none" strike="noStrike" cap="none">
                <a:solidFill>
                  <a:srgbClr val="0C1C2C"/>
                </a:solidFill>
                <a:latin typeface="Hind Light"/>
                <a:ea typeface="Hind Light"/>
                <a:cs typeface="Hind Light"/>
                <a:sym typeface="Hind Light"/>
              </a:rPr>
              <a:t>where legitimacy and acceptance of decisions directly impacts the implementation.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4445091" y="5778694"/>
            <a:ext cx="4140114" cy="1162130"/>
            <a:chOff x="0" y="0"/>
            <a:chExt cx="4140113" cy="1162129"/>
          </a:xfrm>
        </p:grpSpPr>
        <p:grpSp>
          <p:nvGrpSpPr>
            <p:cNvPr id="370" name="Shape 370"/>
            <p:cNvGrpSpPr/>
            <p:nvPr/>
          </p:nvGrpSpPr>
          <p:grpSpPr>
            <a:xfrm>
              <a:off x="1138810" y="0"/>
              <a:ext cx="1320744" cy="880916"/>
              <a:chOff x="-1" y="0"/>
              <a:chExt cx="1320742" cy="880915"/>
            </a:xfrm>
          </p:grpSpPr>
          <p:cxnSp>
            <p:nvCxnSpPr>
              <p:cNvPr id="371" name="Shape 371"/>
              <p:cNvCxnSpPr/>
              <p:nvPr/>
            </p:nvCxnSpPr>
            <p:spPr>
              <a:xfrm rot="10800000">
                <a:off x="0" y="597577"/>
                <a:ext cx="570280" cy="2"/>
              </a:xfrm>
              <a:prstGeom prst="straightConnector1">
                <a:avLst/>
              </a:prstGeom>
              <a:noFill/>
              <a:ln w="22225" cap="flat" cmpd="sng">
                <a:solidFill>
                  <a:srgbClr val="0C1C2C"/>
                </a:solidFill>
                <a:prstDash val="solid"/>
                <a:bevel/>
                <a:headEnd type="none" w="med" len="med"/>
                <a:tailEnd type="triangle" w="lg" len="lg"/>
              </a:ln>
            </p:spPr>
          </p:cxnSp>
          <p:cxnSp>
            <p:nvCxnSpPr>
              <p:cNvPr id="372" name="Shape 372"/>
              <p:cNvCxnSpPr/>
              <p:nvPr/>
            </p:nvCxnSpPr>
            <p:spPr>
              <a:xfrm flipH="1">
                <a:off x="0" y="865038"/>
                <a:ext cx="570280" cy="2"/>
              </a:xfrm>
              <a:prstGeom prst="straightConnector1">
                <a:avLst/>
              </a:prstGeom>
              <a:noFill/>
              <a:ln w="22225" cap="flat" cmpd="sng">
                <a:solidFill>
                  <a:srgbClr val="0C1C2C"/>
                </a:solidFill>
                <a:prstDash val="solid"/>
                <a:bevel/>
                <a:headEnd type="none" w="med" len="med"/>
                <a:tailEnd type="triangle" w="lg" len="lg"/>
              </a:ln>
            </p:spPr>
          </p:cxnSp>
          <p:cxnSp>
            <p:nvCxnSpPr>
              <p:cNvPr id="373" name="Shape 373"/>
              <p:cNvCxnSpPr/>
              <p:nvPr/>
            </p:nvCxnSpPr>
            <p:spPr>
              <a:xfrm rot="10800000">
                <a:off x="-1" y="350834"/>
                <a:ext cx="570280" cy="2"/>
              </a:xfrm>
              <a:prstGeom prst="straightConnector1">
                <a:avLst/>
              </a:prstGeom>
              <a:noFill/>
              <a:ln w="22225" cap="flat" cmpd="sng">
                <a:solidFill>
                  <a:srgbClr val="0C1C2C"/>
                </a:solidFill>
                <a:prstDash val="solid"/>
                <a:bevel/>
                <a:headEnd type="none" w="med" len="med"/>
                <a:tailEnd type="triangle" w="lg" len="lg"/>
              </a:ln>
            </p:spPr>
          </p:cxnSp>
          <p:cxnSp>
            <p:nvCxnSpPr>
              <p:cNvPr id="374" name="Shape 374"/>
              <p:cNvCxnSpPr/>
              <p:nvPr/>
            </p:nvCxnSpPr>
            <p:spPr>
              <a:xfrm rot="10800000">
                <a:off x="570278" y="212985"/>
                <a:ext cx="750463" cy="2"/>
              </a:xfrm>
              <a:prstGeom prst="straightConnector1">
                <a:avLst/>
              </a:prstGeom>
              <a:noFill/>
              <a:ln w="22225" cap="flat" cmpd="sng">
                <a:solidFill>
                  <a:srgbClr val="0C1C2C"/>
                </a:solidFill>
                <a:prstDash val="solid"/>
                <a:bevel/>
                <a:headEnd type="triangle" w="lg" len="lg"/>
                <a:tailEnd type="none" w="med" len="med"/>
              </a:ln>
            </p:spPr>
          </p:cxnSp>
          <p:cxnSp>
            <p:nvCxnSpPr>
              <p:cNvPr id="375" name="Shape 375"/>
              <p:cNvCxnSpPr/>
              <p:nvPr/>
            </p:nvCxnSpPr>
            <p:spPr>
              <a:xfrm rot="10800000">
                <a:off x="570278" y="487294"/>
                <a:ext cx="750463" cy="2"/>
              </a:xfrm>
              <a:prstGeom prst="straightConnector1">
                <a:avLst/>
              </a:prstGeom>
              <a:noFill/>
              <a:ln w="22225" cap="flat" cmpd="sng">
                <a:solidFill>
                  <a:srgbClr val="0C1C2C"/>
                </a:solidFill>
                <a:prstDash val="solid"/>
                <a:bevel/>
                <a:headEnd type="triangle" w="lg" len="lg"/>
                <a:tailEnd type="none" w="med" len="med"/>
              </a:ln>
            </p:spPr>
          </p:cxnSp>
          <p:cxnSp>
            <p:nvCxnSpPr>
              <p:cNvPr id="376" name="Shape 376"/>
              <p:cNvCxnSpPr/>
              <p:nvPr/>
            </p:nvCxnSpPr>
            <p:spPr>
              <a:xfrm rot="10800000">
                <a:off x="570277" y="702449"/>
                <a:ext cx="750463" cy="2"/>
              </a:xfrm>
              <a:prstGeom prst="straightConnector1">
                <a:avLst/>
              </a:prstGeom>
              <a:noFill/>
              <a:ln w="22225" cap="flat" cmpd="sng">
                <a:solidFill>
                  <a:srgbClr val="0C1C2C"/>
                </a:solidFill>
                <a:prstDash val="solid"/>
                <a:bevel/>
                <a:headEnd type="triangle" w="lg" len="lg"/>
                <a:tailEnd type="none" w="med" len="med"/>
              </a:ln>
            </p:spPr>
          </p:cxnSp>
          <p:cxnSp>
            <p:nvCxnSpPr>
              <p:cNvPr id="377" name="Shape 377"/>
              <p:cNvCxnSpPr/>
              <p:nvPr/>
            </p:nvCxnSpPr>
            <p:spPr>
              <a:xfrm rot="10800000" flipH="1">
                <a:off x="570275" y="0"/>
                <a:ext cx="2" cy="880915"/>
              </a:xfrm>
              <a:prstGeom prst="straightConnector1">
                <a:avLst/>
              </a:prstGeom>
              <a:noFill/>
              <a:ln w="31750" cap="flat" cmpd="sng">
                <a:solidFill>
                  <a:srgbClr val="0C1C2C"/>
                </a:solidFill>
                <a:prstDash val="solid"/>
                <a:bevel/>
                <a:headEnd type="none" w="med" len="med"/>
                <a:tailEnd type="none" w="med" len="med"/>
              </a:ln>
            </p:spPr>
          </p:cxnSp>
        </p:grpSp>
        <p:grpSp>
          <p:nvGrpSpPr>
            <p:cNvPr id="378" name="Shape 378"/>
            <p:cNvGrpSpPr/>
            <p:nvPr/>
          </p:nvGrpSpPr>
          <p:grpSpPr>
            <a:xfrm>
              <a:off x="0" y="29290"/>
              <a:ext cx="4140113" cy="1132839"/>
              <a:chOff x="0" y="-87866"/>
              <a:chExt cx="4140112" cy="1132837"/>
            </a:xfrm>
          </p:grpSpPr>
          <p:sp>
            <p:nvSpPr>
              <p:cNvPr id="379" name="Shape 379"/>
              <p:cNvSpPr txBox="1"/>
              <p:nvPr/>
            </p:nvSpPr>
            <p:spPr>
              <a:xfrm>
                <a:off x="0" y="38100"/>
                <a:ext cx="1143097" cy="904237"/>
              </a:xfrm>
              <a:prstGeom prst="rect">
                <a:avLst/>
              </a:prstGeom>
              <a:noFill/>
              <a:ln>
                <a:noFill/>
              </a:ln>
            </p:spPr>
            <p:txBody>
              <a:bodyPr wrap="square" lIns="45700" tIns="45700" rIns="45700" bIns="45700" anchor="t" anchorCtr="0">
                <a:noAutofit/>
              </a:bodyPr>
              <a:lstStyle/>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Individuals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Businesses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Governments</a:t>
                </a:r>
              </a:p>
            </p:txBody>
          </p:sp>
          <p:sp>
            <p:nvSpPr>
              <p:cNvPr id="380" name="Shape 380"/>
              <p:cNvSpPr txBox="1"/>
              <p:nvPr/>
            </p:nvSpPr>
            <p:spPr>
              <a:xfrm>
                <a:off x="2438362" y="-87866"/>
                <a:ext cx="1701750" cy="1132837"/>
              </a:xfrm>
              <a:prstGeom prst="rect">
                <a:avLst/>
              </a:prstGeom>
              <a:noFill/>
              <a:ln>
                <a:noFill/>
              </a:ln>
            </p:spPr>
            <p:txBody>
              <a:bodyPr wrap="square" lIns="45700" tIns="45700" rIns="45700" bIns="45700" anchor="t" anchorCtr="0">
                <a:noAutofit/>
              </a:bodyPr>
              <a:lstStyle/>
              <a:p>
                <a:pPr marL="0" marR="0" lvl="0" indent="-76200" algn="l" rtl="0">
                  <a:lnSpc>
                    <a:spcPct val="10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Organizations</a:t>
                </a:r>
              </a:p>
              <a:p>
                <a:pPr marL="0" marR="0" lvl="0" indent="-76200" algn="l" rtl="0">
                  <a:lnSpc>
                    <a:spcPct val="100000"/>
                  </a:lnSpc>
                  <a:spcBef>
                    <a:spcPts val="20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Machines/Devices</a:t>
                </a:r>
              </a:p>
              <a:p>
                <a:pPr marL="0" marR="0" lvl="0" indent="-76200" algn="l" rtl="0">
                  <a:lnSpc>
                    <a:spcPct val="10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Service Creators and </a:t>
                </a:r>
                <a:br>
                  <a:rPr lang="en-US" sz="1200" b="0" i="0" u="none" strike="noStrike" cap="none">
                    <a:solidFill>
                      <a:srgbClr val="0C1C2C"/>
                    </a:solidFill>
                    <a:latin typeface="Hind Light"/>
                    <a:ea typeface="Hind Light"/>
                    <a:cs typeface="Hind Light"/>
                    <a:sym typeface="Hind Light"/>
                  </a:rPr>
                </a:br>
                <a:r>
                  <a:rPr lang="en-US" sz="1200" b="0" i="0" u="none" strike="noStrike" cap="none">
                    <a:solidFill>
                      <a:srgbClr val="0C1C2C"/>
                    </a:solidFill>
                    <a:latin typeface="Hind Light"/>
                    <a:ea typeface="Hind Light"/>
                    <a:cs typeface="Hind Light"/>
                    <a:sym typeface="Hind Light"/>
                  </a:rPr>
                  <a:t>Equipment Builders</a:t>
                </a:r>
              </a:p>
            </p:txBody>
          </p:sp>
        </p:grpSp>
      </p:grpSp>
      <p:grpSp>
        <p:nvGrpSpPr>
          <p:cNvPr id="381" name="Shape 381"/>
          <p:cNvGrpSpPr/>
          <p:nvPr/>
        </p:nvGrpSpPr>
        <p:grpSpPr>
          <a:xfrm>
            <a:off x="1003952" y="4602122"/>
            <a:ext cx="3553724" cy="1742438"/>
            <a:chOff x="-1" y="0"/>
            <a:chExt cx="3553722" cy="1742437"/>
          </a:xfrm>
        </p:grpSpPr>
        <p:sp>
          <p:nvSpPr>
            <p:cNvPr id="382" name="Shape 382"/>
            <p:cNvSpPr txBox="1"/>
            <p:nvPr/>
          </p:nvSpPr>
          <p:spPr>
            <a:xfrm>
              <a:off x="-1" y="0"/>
              <a:ext cx="2257084" cy="1742437"/>
            </a:xfrm>
            <a:prstGeom prst="rect">
              <a:avLst/>
            </a:prstGeom>
            <a:noFill/>
            <a:ln>
              <a:noFill/>
            </a:ln>
          </p:spPr>
          <p:txBody>
            <a:bodyPr wrap="square" lIns="45700" tIns="45700" rIns="45700" bIns="45700" anchor="t" anchorCtr="0">
              <a:noAutofit/>
            </a:bodyPr>
            <a:lstStyle/>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Root Servers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Network Operators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Service Creators/Vendors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Internet Exchange Points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gTLDs</a:t>
              </a:r>
            </a:p>
            <a:p>
              <a:pPr marL="0" marR="0" lvl="0" indent="-76200" algn="r" rtl="0">
                <a:lnSpc>
                  <a:spcPct val="11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ccTLDs</a:t>
              </a:r>
            </a:p>
          </p:txBody>
        </p:sp>
        <p:sp>
          <p:nvSpPr>
            <p:cNvPr id="383" name="Shape 383"/>
            <p:cNvSpPr/>
            <p:nvPr/>
          </p:nvSpPr>
          <p:spPr>
            <a:xfrm flipH="1">
              <a:off x="2253528" y="378712"/>
              <a:ext cx="1300193" cy="97621"/>
            </a:xfrm>
            <a:custGeom>
              <a:avLst/>
              <a:gdLst/>
              <a:ahLst/>
              <a:cxnLst/>
              <a:rect l="0" t="0" r="0" b="0"/>
              <a:pathLst>
                <a:path w="120000" h="120000" extrusionOk="0">
                  <a:moveTo>
                    <a:pt x="0" y="0"/>
                  </a:moveTo>
                  <a:lnTo>
                    <a:pt x="89394" y="0"/>
                  </a:lnTo>
                  <a:lnTo>
                    <a:pt x="89394"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84" name="Shape 384"/>
            <p:cNvSpPr/>
            <p:nvPr/>
          </p:nvSpPr>
          <p:spPr>
            <a:xfrm flipH="1">
              <a:off x="2253531" y="378712"/>
              <a:ext cx="1085213" cy="371951"/>
            </a:xfrm>
            <a:custGeom>
              <a:avLst/>
              <a:gdLst/>
              <a:ahLst/>
              <a:cxnLst/>
              <a:rect l="0" t="0" r="0" b="0"/>
              <a:pathLst>
                <a:path w="120000" h="120000" extrusionOk="0">
                  <a:moveTo>
                    <a:pt x="0" y="0"/>
                  </a:moveTo>
                  <a:lnTo>
                    <a:pt x="82722" y="0"/>
                  </a:lnTo>
                  <a:lnTo>
                    <a:pt x="82722"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85" name="Shape 385"/>
            <p:cNvSpPr/>
            <p:nvPr/>
          </p:nvSpPr>
          <p:spPr>
            <a:xfrm flipH="1">
              <a:off x="2245044" y="385716"/>
              <a:ext cx="1038564" cy="669556"/>
            </a:xfrm>
            <a:custGeom>
              <a:avLst/>
              <a:gdLst/>
              <a:ahLst/>
              <a:cxnLst/>
              <a:rect l="0" t="0" r="0" b="0"/>
              <a:pathLst>
                <a:path w="120000" h="120000" extrusionOk="0">
                  <a:moveTo>
                    <a:pt x="0" y="0"/>
                  </a:moveTo>
                  <a:lnTo>
                    <a:pt x="80177" y="0"/>
                  </a:lnTo>
                  <a:lnTo>
                    <a:pt x="80177"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86" name="Shape 386"/>
            <p:cNvSpPr/>
            <p:nvPr/>
          </p:nvSpPr>
          <p:spPr>
            <a:xfrm flipH="1">
              <a:off x="2245049" y="385715"/>
              <a:ext cx="1097911" cy="948759"/>
            </a:xfrm>
            <a:custGeom>
              <a:avLst/>
              <a:gdLst/>
              <a:ahLst/>
              <a:cxnLst/>
              <a:rect l="0" t="0" r="0" b="0"/>
              <a:pathLst>
                <a:path w="120000" h="120000" extrusionOk="0">
                  <a:moveTo>
                    <a:pt x="0" y="0"/>
                  </a:moveTo>
                  <a:lnTo>
                    <a:pt x="82461" y="0"/>
                  </a:lnTo>
                  <a:lnTo>
                    <a:pt x="82461"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87" name="Shape 387"/>
            <p:cNvSpPr/>
            <p:nvPr/>
          </p:nvSpPr>
          <p:spPr>
            <a:xfrm rot="10800000">
              <a:off x="2257743" y="207206"/>
              <a:ext cx="658089" cy="172639"/>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88" name="Shape 388"/>
            <p:cNvSpPr/>
            <p:nvPr/>
          </p:nvSpPr>
          <p:spPr>
            <a:xfrm flipH="1">
              <a:off x="2246975" y="378712"/>
              <a:ext cx="1292695" cy="1214741"/>
            </a:xfrm>
            <a:custGeom>
              <a:avLst/>
              <a:gdLst/>
              <a:ahLst/>
              <a:cxnLst/>
              <a:rect l="0" t="0" r="0" b="0"/>
              <a:pathLst>
                <a:path w="120000" h="120000" extrusionOk="0">
                  <a:moveTo>
                    <a:pt x="0" y="0"/>
                  </a:moveTo>
                  <a:lnTo>
                    <a:pt x="88294" y="0"/>
                  </a:lnTo>
                  <a:lnTo>
                    <a:pt x="88294"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grpSp>
      <p:grpSp>
        <p:nvGrpSpPr>
          <p:cNvPr id="389" name="Shape 389"/>
          <p:cNvGrpSpPr/>
          <p:nvPr/>
        </p:nvGrpSpPr>
        <p:grpSpPr>
          <a:xfrm>
            <a:off x="885928" y="1629322"/>
            <a:ext cx="3652687" cy="2065017"/>
            <a:chOff x="-172276" y="-25400"/>
            <a:chExt cx="3652685" cy="2065016"/>
          </a:xfrm>
        </p:grpSpPr>
        <p:sp>
          <p:nvSpPr>
            <p:cNvPr id="390" name="Shape 390"/>
            <p:cNvSpPr/>
            <p:nvPr/>
          </p:nvSpPr>
          <p:spPr>
            <a:xfrm rot="10800000">
              <a:off x="1951882" y="915634"/>
              <a:ext cx="1528527" cy="351986"/>
            </a:xfrm>
            <a:custGeom>
              <a:avLst/>
              <a:gdLst/>
              <a:ahLst/>
              <a:cxnLst/>
              <a:rect l="0" t="0" r="0" b="0"/>
              <a:pathLst>
                <a:path w="120000" h="120000" extrusionOk="0">
                  <a:moveTo>
                    <a:pt x="0" y="0"/>
                  </a:moveTo>
                  <a:lnTo>
                    <a:pt x="98766" y="0"/>
                  </a:lnTo>
                  <a:lnTo>
                    <a:pt x="98766"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91" name="Shape 391"/>
            <p:cNvSpPr/>
            <p:nvPr/>
          </p:nvSpPr>
          <p:spPr>
            <a:xfrm rot="10800000">
              <a:off x="1945709" y="145120"/>
              <a:ext cx="1534697" cy="1123100"/>
            </a:xfrm>
            <a:custGeom>
              <a:avLst/>
              <a:gdLst/>
              <a:ahLst/>
              <a:cxnLst/>
              <a:rect l="0" t="0" r="0" b="0"/>
              <a:pathLst>
                <a:path w="120000" h="120000" extrusionOk="0">
                  <a:moveTo>
                    <a:pt x="0" y="0"/>
                  </a:moveTo>
                  <a:lnTo>
                    <a:pt x="98772" y="0"/>
                  </a:lnTo>
                  <a:lnTo>
                    <a:pt x="98772"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392" name="Shape 392"/>
            <p:cNvSpPr txBox="1"/>
            <p:nvPr/>
          </p:nvSpPr>
          <p:spPr>
            <a:xfrm>
              <a:off x="-172276" y="-25400"/>
              <a:ext cx="1935648" cy="2065016"/>
            </a:xfrm>
            <a:prstGeom prst="rect">
              <a:avLst/>
            </a:prstGeom>
            <a:noFill/>
            <a:ln>
              <a:noFill/>
            </a:ln>
          </p:spPr>
          <p:txBody>
            <a:bodyPr wrap="square" lIns="45700" tIns="45700" rIns="45700" bIns="45700" anchor="t" anchorCtr="0">
              <a:noAutofit/>
            </a:bodyPr>
            <a:lstStyle/>
            <a:p>
              <a:pPr marL="0" marR="0" lvl="0" indent="-76200" algn="r" rtl="0">
                <a:lnSpc>
                  <a:spcPct val="100000"/>
                </a:lnSpc>
                <a:spcBef>
                  <a:spcPts val="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Other Standards Bodies</a:t>
              </a:r>
            </a:p>
            <a:p>
              <a:pPr marL="0" marR="0" lvl="0" indent="-76200" algn="r" rtl="0">
                <a:lnSpc>
                  <a:spcPct val="70000"/>
                </a:lnSpc>
                <a:spcBef>
                  <a:spcPts val="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       </a:t>
              </a:r>
              <a:r>
                <a:rPr lang="en-US" sz="1100" b="0" i="0" u="none" strike="noStrike" cap="none" dirty="0">
                  <a:solidFill>
                    <a:srgbClr val="0C1C2C"/>
                  </a:solidFill>
                  <a:latin typeface="Hind Light"/>
                  <a:ea typeface="Hind Light"/>
                  <a:cs typeface="Hind Light"/>
                  <a:sym typeface="Hind Light"/>
                </a:rPr>
                <a:t>W3C     .</a:t>
              </a:r>
            </a:p>
            <a:p>
              <a:pPr marL="0" marR="0" lvl="0" indent="-69850" algn="r" rtl="0">
                <a:lnSpc>
                  <a:spcPct val="50000"/>
                </a:lnSpc>
                <a:spcBef>
                  <a:spcPts val="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ITU-T     .</a:t>
              </a:r>
            </a:p>
            <a:p>
              <a:pPr marL="0" marR="0" lvl="0" indent="-69850" algn="r" rtl="0">
                <a:lnSpc>
                  <a:spcPct val="80000"/>
                </a:lnSpc>
                <a:spcBef>
                  <a:spcPts val="40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Specialized Bodies     .</a:t>
              </a:r>
            </a:p>
            <a:p>
              <a:pPr marL="0" marR="0" lvl="0" indent="-76200" algn="r" rtl="0">
                <a:lnSpc>
                  <a:spcPct val="90000"/>
                </a:lnSpc>
                <a:spcBef>
                  <a:spcPts val="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Internet Society</a:t>
              </a:r>
              <a:br>
                <a:rPr lang="en-US" sz="1200" b="0" i="0" u="none" strike="noStrike" cap="none" dirty="0">
                  <a:solidFill>
                    <a:srgbClr val="0C1C2C"/>
                  </a:solidFill>
                  <a:latin typeface="Hind Light"/>
                  <a:ea typeface="Hind Light"/>
                  <a:cs typeface="Hind Light"/>
                  <a:sym typeface="Hind Light"/>
                </a:rPr>
              </a:br>
              <a:r>
                <a:rPr lang="en-US" sz="1200" b="0" i="0" u="none" strike="noStrike" cap="none" dirty="0">
                  <a:solidFill>
                    <a:srgbClr val="0C1C2C"/>
                  </a:solidFill>
                  <a:latin typeface="Hind Light"/>
                  <a:ea typeface="Hind Light"/>
                  <a:cs typeface="Hind Light"/>
                  <a:sym typeface="Hind Light"/>
                </a:rPr>
                <a:t>Affiliated Organizations</a:t>
              </a:r>
            </a:p>
            <a:p>
              <a:pPr marL="0" marR="0" lvl="0" indent="-69850" algn="r" rtl="0">
                <a:lnSpc>
                  <a:spcPct val="100000"/>
                </a:lnSpc>
                <a:spcBef>
                  <a:spcPts val="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IETF     .</a:t>
              </a:r>
            </a:p>
            <a:p>
              <a:pPr marL="0" marR="0" lvl="0" indent="-69850" algn="r" rtl="0">
                <a:lnSpc>
                  <a:spcPct val="100000"/>
                </a:lnSpc>
                <a:spcBef>
                  <a:spcPts val="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IAB     .</a:t>
              </a:r>
            </a:p>
            <a:p>
              <a:pPr marL="0" marR="0" lvl="0" indent="-69850" algn="r" rtl="0">
                <a:lnSpc>
                  <a:spcPct val="40000"/>
                </a:lnSpc>
                <a:spcBef>
                  <a:spcPts val="40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IRTF     .</a:t>
              </a:r>
            </a:p>
          </p:txBody>
        </p:sp>
        <p:grpSp>
          <p:nvGrpSpPr>
            <p:cNvPr id="393" name="Shape 393"/>
            <p:cNvGrpSpPr/>
            <p:nvPr/>
          </p:nvGrpSpPr>
          <p:grpSpPr>
            <a:xfrm>
              <a:off x="1710378" y="317226"/>
              <a:ext cx="192101" cy="426367"/>
              <a:chOff x="-1" y="-1"/>
              <a:chExt cx="192099" cy="426366"/>
            </a:xfrm>
          </p:grpSpPr>
          <p:cxnSp>
            <p:nvCxnSpPr>
              <p:cNvPr id="394" name="Shape 394"/>
              <p:cNvCxnSpPr/>
              <p:nvPr/>
            </p:nvCxnSpPr>
            <p:spPr>
              <a:xfrm rot="10800000">
                <a:off x="-1" y="78173"/>
                <a:ext cx="182885" cy="2"/>
              </a:xfrm>
              <a:prstGeom prst="straightConnector1">
                <a:avLst/>
              </a:prstGeom>
              <a:noFill/>
              <a:ln w="10775" cap="flat" cmpd="sng">
                <a:solidFill>
                  <a:srgbClr val="0C1C2C"/>
                </a:solidFill>
                <a:prstDash val="solid"/>
                <a:bevel/>
                <a:headEnd type="none" w="med" len="med"/>
                <a:tailEnd type="triangle" w="lg" len="lg"/>
              </a:ln>
            </p:spPr>
          </p:cxnSp>
          <p:cxnSp>
            <p:nvCxnSpPr>
              <p:cNvPr id="395" name="Shape 395"/>
              <p:cNvCxnSpPr/>
              <p:nvPr/>
            </p:nvCxnSpPr>
            <p:spPr>
              <a:xfrm flipH="1">
                <a:off x="-1" y="259395"/>
                <a:ext cx="182885" cy="2"/>
              </a:xfrm>
              <a:prstGeom prst="straightConnector1">
                <a:avLst/>
              </a:prstGeom>
              <a:noFill/>
              <a:ln w="10775" cap="flat" cmpd="sng">
                <a:solidFill>
                  <a:srgbClr val="0C1C2C"/>
                </a:solidFill>
                <a:prstDash val="solid"/>
                <a:bevel/>
                <a:headEnd type="none" w="med" len="med"/>
                <a:tailEnd type="triangle" w="lg" len="lg"/>
              </a:ln>
            </p:spPr>
          </p:cxnSp>
          <p:cxnSp>
            <p:nvCxnSpPr>
              <p:cNvPr id="396" name="Shape 396"/>
              <p:cNvCxnSpPr/>
              <p:nvPr/>
            </p:nvCxnSpPr>
            <p:spPr>
              <a:xfrm flipH="1">
                <a:off x="3385" y="421163"/>
                <a:ext cx="182884" cy="2"/>
              </a:xfrm>
              <a:prstGeom prst="straightConnector1">
                <a:avLst/>
              </a:prstGeom>
              <a:noFill/>
              <a:ln w="10775" cap="flat" cmpd="sng">
                <a:solidFill>
                  <a:srgbClr val="0C1C2C"/>
                </a:solidFill>
                <a:prstDash val="solid"/>
                <a:bevel/>
                <a:headEnd type="none" w="med" len="med"/>
                <a:tailEnd type="triangle" w="lg" len="lg"/>
              </a:ln>
            </p:spPr>
          </p:cxnSp>
          <p:cxnSp>
            <p:nvCxnSpPr>
              <p:cNvPr id="397" name="Shape 397"/>
              <p:cNvCxnSpPr/>
              <p:nvPr/>
            </p:nvCxnSpPr>
            <p:spPr>
              <a:xfrm flipH="1">
                <a:off x="192096" y="-1"/>
                <a:ext cx="2" cy="426366"/>
              </a:xfrm>
              <a:prstGeom prst="straightConnector1">
                <a:avLst/>
              </a:prstGeom>
              <a:noFill/>
              <a:ln w="19050" cap="flat" cmpd="sng">
                <a:solidFill>
                  <a:srgbClr val="0C1C2C"/>
                </a:solidFill>
                <a:prstDash val="solid"/>
                <a:bevel/>
                <a:headEnd type="none" w="med" len="med"/>
                <a:tailEnd type="none" w="med" len="med"/>
              </a:ln>
            </p:spPr>
          </p:cxnSp>
        </p:grpSp>
        <p:grpSp>
          <p:nvGrpSpPr>
            <p:cNvPr id="398" name="Shape 398"/>
            <p:cNvGrpSpPr/>
            <p:nvPr/>
          </p:nvGrpSpPr>
          <p:grpSpPr>
            <a:xfrm>
              <a:off x="1923834" y="938116"/>
              <a:ext cx="192100" cy="853715"/>
              <a:chOff x="-1" y="-176177"/>
              <a:chExt cx="192098" cy="853714"/>
            </a:xfrm>
          </p:grpSpPr>
          <p:cxnSp>
            <p:nvCxnSpPr>
              <p:cNvPr id="399" name="Shape 399"/>
              <p:cNvCxnSpPr/>
              <p:nvPr/>
            </p:nvCxnSpPr>
            <p:spPr>
              <a:xfrm rot="10800000">
                <a:off x="-1" y="78173"/>
                <a:ext cx="182885" cy="2"/>
              </a:xfrm>
              <a:prstGeom prst="straightConnector1">
                <a:avLst/>
              </a:prstGeom>
              <a:noFill/>
              <a:ln w="10775" cap="flat" cmpd="sng">
                <a:solidFill>
                  <a:srgbClr val="0C1C2C"/>
                </a:solidFill>
                <a:prstDash val="solid"/>
                <a:bevel/>
                <a:headEnd type="none" w="med" len="med"/>
                <a:tailEnd type="triangle" w="lg" len="lg"/>
              </a:ln>
            </p:spPr>
          </p:cxnSp>
          <p:cxnSp>
            <p:nvCxnSpPr>
              <p:cNvPr id="400" name="Shape 400"/>
              <p:cNvCxnSpPr/>
              <p:nvPr/>
            </p:nvCxnSpPr>
            <p:spPr>
              <a:xfrm flipH="1">
                <a:off x="-1" y="259395"/>
                <a:ext cx="182885" cy="2"/>
              </a:xfrm>
              <a:prstGeom prst="straightConnector1">
                <a:avLst/>
              </a:prstGeom>
              <a:noFill/>
              <a:ln w="10775" cap="flat" cmpd="sng">
                <a:solidFill>
                  <a:srgbClr val="0C1C2C"/>
                </a:solidFill>
                <a:prstDash val="solid"/>
                <a:bevel/>
                <a:headEnd type="none" w="med" len="med"/>
                <a:tailEnd type="triangle" w="lg" len="lg"/>
              </a:ln>
            </p:spPr>
          </p:cxnSp>
          <p:cxnSp>
            <p:nvCxnSpPr>
              <p:cNvPr id="401" name="Shape 401"/>
              <p:cNvCxnSpPr/>
              <p:nvPr/>
            </p:nvCxnSpPr>
            <p:spPr>
              <a:xfrm flipH="1">
                <a:off x="3385" y="421163"/>
                <a:ext cx="182884" cy="2"/>
              </a:xfrm>
              <a:prstGeom prst="straightConnector1">
                <a:avLst/>
              </a:prstGeom>
              <a:noFill/>
              <a:ln w="10775" cap="flat" cmpd="sng">
                <a:solidFill>
                  <a:srgbClr val="0C1C2C"/>
                </a:solidFill>
                <a:prstDash val="solid"/>
                <a:bevel/>
                <a:headEnd type="none" w="med" len="med"/>
                <a:tailEnd type="triangle" w="lg" len="lg"/>
              </a:ln>
            </p:spPr>
          </p:cxnSp>
          <p:cxnSp>
            <p:nvCxnSpPr>
              <p:cNvPr id="402" name="Shape 402"/>
              <p:cNvCxnSpPr/>
              <p:nvPr/>
            </p:nvCxnSpPr>
            <p:spPr>
              <a:xfrm flipH="1">
                <a:off x="192096" y="-176177"/>
                <a:ext cx="1" cy="853714"/>
              </a:xfrm>
              <a:prstGeom prst="straightConnector1">
                <a:avLst/>
              </a:prstGeom>
              <a:noFill/>
              <a:ln w="19050" cap="flat" cmpd="sng">
                <a:solidFill>
                  <a:srgbClr val="0C1C2C"/>
                </a:solidFill>
                <a:prstDash val="solid"/>
                <a:bevel/>
                <a:headEnd type="none" w="med" len="med"/>
                <a:tailEnd type="none" w="med" len="med"/>
              </a:ln>
            </p:spPr>
          </p:cxnSp>
        </p:grpSp>
        <p:cxnSp>
          <p:nvCxnSpPr>
            <p:cNvPr id="403" name="Shape 403"/>
            <p:cNvCxnSpPr/>
            <p:nvPr/>
          </p:nvCxnSpPr>
          <p:spPr>
            <a:xfrm rot="10800000">
              <a:off x="1923835" y="1789367"/>
              <a:ext cx="182884" cy="2"/>
            </a:xfrm>
            <a:prstGeom prst="straightConnector1">
              <a:avLst/>
            </a:prstGeom>
            <a:noFill/>
            <a:ln w="10775" cap="flat" cmpd="sng">
              <a:solidFill>
                <a:srgbClr val="0C1C2C"/>
              </a:solidFill>
              <a:prstDash val="solid"/>
              <a:bevel/>
              <a:headEnd type="none" w="med" len="med"/>
              <a:tailEnd type="triangle" w="lg" len="lg"/>
            </a:ln>
          </p:spPr>
        </p:cxnSp>
      </p:grpSp>
      <p:grpSp>
        <p:nvGrpSpPr>
          <p:cNvPr id="404" name="Shape 404"/>
          <p:cNvGrpSpPr/>
          <p:nvPr/>
        </p:nvGrpSpPr>
        <p:grpSpPr>
          <a:xfrm>
            <a:off x="7734325" y="3402796"/>
            <a:ext cx="3456735" cy="3357878"/>
            <a:chOff x="-1" y="0"/>
            <a:chExt cx="3456733" cy="3357877"/>
          </a:xfrm>
        </p:grpSpPr>
        <p:sp>
          <p:nvSpPr>
            <p:cNvPr id="405" name="Shape 405"/>
            <p:cNvSpPr/>
            <p:nvPr/>
          </p:nvSpPr>
          <p:spPr>
            <a:xfrm rot="10800000" flipH="1">
              <a:off x="4912" y="456078"/>
              <a:ext cx="1497907" cy="1004087"/>
            </a:xfrm>
            <a:custGeom>
              <a:avLst/>
              <a:gdLst/>
              <a:ahLst/>
              <a:cxnLst/>
              <a:rect l="0" t="0" r="0" b="0"/>
              <a:pathLst>
                <a:path w="120000" h="120000" extrusionOk="0">
                  <a:moveTo>
                    <a:pt x="0" y="0"/>
                  </a:moveTo>
                  <a:lnTo>
                    <a:pt x="96627" y="0"/>
                  </a:lnTo>
                  <a:lnTo>
                    <a:pt x="96627"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06" name="Shape 406"/>
            <p:cNvSpPr/>
            <p:nvPr/>
          </p:nvSpPr>
          <p:spPr>
            <a:xfrm rot="10800000" flipH="1">
              <a:off x="75705" y="1351651"/>
              <a:ext cx="1445379" cy="108514"/>
            </a:xfrm>
            <a:custGeom>
              <a:avLst/>
              <a:gdLst/>
              <a:ahLst/>
              <a:cxnLst/>
              <a:rect l="0" t="0" r="0" b="0"/>
              <a:pathLst>
                <a:path w="120000" h="120000" extrusionOk="0">
                  <a:moveTo>
                    <a:pt x="0" y="0"/>
                  </a:moveTo>
                  <a:lnTo>
                    <a:pt x="94161" y="0"/>
                  </a:lnTo>
                  <a:lnTo>
                    <a:pt x="94161"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07" name="Shape 407"/>
            <p:cNvSpPr/>
            <p:nvPr/>
          </p:nvSpPr>
          <p:spPr>
            <a:xfrm>
              <a:off x="-1" y="1460163"/>
              <a:ext cx="1521085" cy="295195"/>
            </a:xfrm>
            <a:custGeom>
              <a:avLst/>
              <a:gdLst/>
              <a:ahLst/>
              <a:cxnLst/>
              <a:rect l="0" t="0" r="0" b="0"/>
              <a:pathLst>
                <a:path w="120000" h="120000" extrusionOk="0">
                  <a:moveTo>
                    <a:pt x="0" y="0"/>
                  </a:moveTo>
                  <a:lnTo>
                    <a:pt x="95466" y="0"/>
                  </a:lnTo>
                  <a:lnTo>
                    <a:pt x="95466"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08" name="Shape 408"/>
            <p:cNvSpPr/>
            <p:nvPr/>
          </p:nvSpPr>
          <p:spPr>
            <a:xfrm>
              <a:off x="32952" y="1460163"/>
              <a:ext cx="1488132" cy="898883"/>
            </a:xfrm>
            <a:custGeom>
              <a:avLst/>
              <a:gdLst/>
              <a:ahLst/>
              <a:cxnLst/>
              <a:rect l="0" t="0" r="0" b="0"/>
              <a:pathLst>
                <a:path w="120000" h="120000" extrusionOk="0">
                  <a:moveTo>
                    <a:pt x="0" y="0"/>
                  </a:moveTo>
                  <a:lnTo>
                    <a:pt x="95022" y="0"/>
                  </a:lnTo>
                  <a:lnTo>
                    <a:pt x="95022"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09" name="Shape 409"/>
            <p:cNvSpPr/>
            <p:nvPr/>
          </p:nvSpPr>
          <p:spPr>
            <a:xfrm rot="10800000" flipH="1">
              <a:off x="4912" y="189377"/>
              <a:ext cx="1497907" cy="1270788"/>
            </a:xfrm>
            <a:custGeom>
              <a:avLst/>
              <a:gdLst/>
              <a:ahLst/>
              <a:cxnLst/>
              <a:rect l="0" t="0" r="0" b="0"/>
              <a:pathLst>
                <a:path w="120000" h="120000" extrusionOk="0">
                  <a:moveTo>
                    <a:pt x="0" y="0"/>
                  </a:moveTo>
                  <a:lnTo>
                    <a:pt x="96627" y="0"/>
                  </a:lnTo>
                  <a:lnTo>
                    <a:pt x="96627"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10" name="Shape 410"/>
            <p:cNvSpPr txBox="1"/>
            <p:nvPr/>
          </p:nvSpPr>
          <p:spPr>
            <a:xfrm>
              <a:off x="1521082" y="0"/>
              <a:ext cx="1935650" cy="3357877"/>
            </a:xfrm>
            <a:prstGeom prst="rect">
              <a:avLst/>
            </a:prstGeom>
            <a:noFill/>
            <a:ln>
              <a:noFill/>
            </a:ln>
          </p:spPr>
          <p:txBody>
            <a:bodyPr wrap="square" lIns="45700" tIns="45700" rIns="45700" bIns="45700" anchor="t" anchorCtr="0">
              <a:noAutofit/>
            </a:bodyPr>
            <a:lstStyle/>
            <a:p>
              <a:pPr marL="0" marR="0" lvl="0" indent="-76200" algn="l" rtl="0">
                <a:lnSpc>
                  <a:spcPct val="110000"/>
                </a:lnSpc>
                <a:spcBef>
                  <a:spcPts val="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Governments</a:t>
              </a:r>
            </a:p>
            <a:p>
              <a:pPr marL="0" marR="0" lvl="0" indent="-76200" algn="l" rtl="0">
                <a:lnSpc>
                  <a:spcPct val="60000"/>
                </a:lnSpc>
                <a:spcBef>
                  <a:spcPts val="0"/>
                </a:spcBef>
                <a:spcAft>
                  <a:spcPts val="0"/>
                </a:spcAft>
                <a:buClr>
                  <a:srgbClr val="0C1C2C"/>
                </a:buClr>
                <a:buSzPct val="100000"/>
                <a:buFont typeface="Hind Light"/>
                <a:buNone/>
              </a:pPr>
              <a:endParaRPr lang="en-US" sz="1200" b="0" i="0" u="none" strike="noStrike" cap="none" dirty="0" smtClean="0">
                <a:solidFill>
                  <a:srgbClr val="0C1C2C"/>
                </a:solidFill>
                <a:latin typeface="Hind Light"/>
                <a:ea typeface="Hind Light"/>
                <a:cs typeface="Hind Light"/>
                <a:sym typeface="Hind Light"/>
              </a:endParaRPr>
            </a:p>
            <a:p>
              <a:pPr marL="0" marR="0" lvl="0" indent="-76200" algn="l" rtl="0">
                <a:lnSpc>
                  <a:spcPct val="60000"/>
                </a:lnSpc>
                <a:spcBef>
                  <a:spcPts val="0"/>
                </a:spcBef>
                <a:spcAft>
                  <a:spcPts val="0"/>
                </a:spcAft>
                <a:buClr>
                  <a:srgbClr val="0C1C2C"/>
                </a:buClr>
                <a:buSzPct val="100000"/>
                <a:buFont typeface="Hind Light"/>
                <a:buNone/>
              </a:pPr>
              <a:r>
                <a:rPr lang="en-US" sz="1200" b="0" i="0" u="none" strike="noStrike" cap="none" dirty="0" smtClean="0">
                  <a:solidFill>
                    <a:srgbClr val="0C1C2C"/>
                  </a:solidFill>
                  <a:latin typeface="Hind Light"/>
                  <a:ea typeface="Hind Light"/>
                  <a:cs typeface="Hind Light"/>
                  <a:sym typeface="Hind Light"/>
                </a:rPr>
                <a:t>Internet Society</a:t>
              </a:r>
              <a:r>
                <a:rPr lang="en-US" sz="1100" b="0" i="0" u="none" strike="noStrike" cap="none" dirty="0" smtClean="0">
                  <a:solidFill>
                    <a:srgbClr val="0C1C2C"/>
                  </a:solidFill>
                  <a:latin typeface="Hind Light"/>
                  <a:ea typeface="Hind Light"/>
                  <a:cs typeface="Hind Light"/>
                  <a:sym typeface="Hind Light"/>
                </a:rPr>
                <a:t> </a:t>
              </a:r>
              <a:r>
                <a:rPr lang="en-US" sz="1100" b="0" i="0" u="none" strike="noStrike" cap="none" dirty="0">
                  <a:solidFill>
                    <a:srgbClr val="0C1C2C"/>
                  </a:solidFill>
                  <a:latin typeface="Hind Light"/>
                  <a:ea typeface="Hind Light"/>
                  <a:cs typeface="Hind Light"/>
                  <a:sym typeface="Hind Light"/>
                </a:rPr>
                <a:t>Chapters</a:t>
              </a:r>
            </a:p>
            <a:p>
              <a:pPr marL="0" marR="0" lvl="0" indent="-69850" algn="l" rtl="0">
                <a:lnSpc>
                  <a:spcPct val="90000"/>
                </a:lnSpc>
                <a:spcBef>
                  <a:spcPts val="40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a:t>
              </a:r>
              <a:r>
                <a:rPr lang="en-US" sz="1100" dirty="0">
                  <a:solidFill>
                    <a:srgbClr val="0C1C2C"/>
                  </a:solidFill>
                  <a:latin typeface="Hind Light"/>
                  <a:ea typeface="Hind Light"/>
                  <a:cs typeface="Hind Light"/>
                  <a:sym typeface="Hind Light"/>
                </a:rPr>
                <a:t> </a:t>
              </a:r>
              <a:br>
                <a:rPr lang="en-US" sz="1100" dirty="0">
                  <a:solidFill>
                    <a:srgbClr val="0C1C2C"/>
                  </a:solidFill>
                  <a:latin typeface="Hind Light"/>
                  <a:ea typeface="Hind Light"/>
                  <a:cs typeface="Hind Light"/>
                  <a:sym typeface="Hind Light"/>
                </a:rPr>
              </a:br>
              <a:r>
                <a:rPr lang="en-US" sz="1100" dirty="0" smtClean="0">
                  <a:solidFill>
                    <a:srgbClr val="0C1C2C"/>
                  </a:solidFill>
                  <a:latin typeface="Hind Light"/>
                  <a:ea typeface="Hind Light"/>
                  <a:cs typeface="Hind Light"/>
                  <a:sym typeface="Hind Light"/>
                </a:rPr>
                <a:t>        </a:t>
              </a:r>
              <a:r>
                <a:rPr lang="en-US" sz="1100" b="0" i="0" u="none" strike="noStrike" cap="none" dirty="0" smtClean="0">
                  <a:solidFill>
                    <a:srgbClr val="0C1C2C"/>
                  </a:solidFill>
                  <a:latin typeface="Hind Light"/>
                  <a:ea typeface="Hind Light"/>
                  <a:cs typeface="Hind Light"/>
                  <a:sym typeface="Hind Light"/>
                </a:rPr>
                <a:t> Individual </a:t>
              </a:r>
              <a:r>
                <a:rPr lang="en-US" sz="1100" b="0" i="0" u="none" strike="noStrike" cap="none" dirty="0">
                  <a:solidFill>
                    <a:srgbClr val="0C1C2C"/>
                  </a:solidFill>
                  <a:latin typeface="Hind Light"/>
                  <a:ea typeface="Hind Light"/>
                  <a:cs typeface="Hind Light"/>
                  <a:sym typeface="Hind Light"/>
                </a:rPr>
                <a:t>Members</a:t>
              </a:r>
            </a:p>
            <a:p>
              <a:pPr marL="0" marR="0" lvl="0" indent="-69850" algn="l" rtl="0">
                <a:lnSpc>
                  <a:spcPct val="70000"/>
                </a:lnSpc>
                <a:spcBef>
                  <a:spcPts val="400"/>
                </a:spcBef>
                <a:spcAft>
                  <a:spcPts val="0"/>
                </a:spcAft>
                <a:buClr>
                  <a:srgbClr val="0C1C2C"/>
                </a:buClr>
                <a:buSzPct val="100000"/>
                <a:buFont typeface="Hind Light"/>
                <a:buNone/>
              </a:pPr>
              <a:r>
                <a:rPr lang="en-US" sz="1100" b="0" i="0" u="none" strike="noStrike" cap="none" dirty="0">
                  <a:solidFill>
                    <a:srgbClr val="0C1C2C"/>
                  </a:solidFill>
                  <a:latin typeface="Hind Light"/>
                  <a:ea typeface="Hind Light"/>
                  <a:cs typeface="Hind Light"/>
                  <a:sym typeface="Hind Light"/>
                </a:rPr>
                <a:t>       </a:t>
              </a:r>
              <a:r>
                <a:rPr lang="en-US" sz="1100" b="0" i="0" u="none" strike="noStrike" cap="none" dirty="0" smtClean="0">
                  <a:solidFill>
                    <a:srgbClr val="0C1C2C"/>
                  </a:solidFill>
                  <a:latin typeface="Hind Light"/>
                  <a:ea typeface="Hind Light"/>
                  <a:cs typeface="Hind Light"/>
                  <a:sym typeface="Hind Light"/>
                </a:rPr>
                <a:t>  Organization </a:t>
              </a:r>
              <a:r>
                <a:rPr lang="en-US" sz="1100" b="0" i="0" u="none" strike="noStrike" cap="none" dirty="0">
                  <a:solidFill>
                    <a:srgbClr val="0C1C2C"/>
                  </a:solidFill>
                  <a:latin typeface="Hind Light"/>
                  <a:ea typeface="Hind Light"/>
                  <a:cs typeface="Hind Light"/>
                  <a:sym typeface="Hind Light"/>
                </a:rPr>
                <a:t>Members </a:t>
              </a:r>
            </a:p>
            <a:p>
              <a:pPr marL="0" marR="0" lvl="0" indent="-76200" algn="l" rtl="0">
                <a:lnSpc>
                  <a:spcPct val="150000"/>
                </a:lnSpc>
                <a:spcBef>
                  <a:spcPts val="400"/>
                </a:spcBef>
                <a:spcAft>
                  <a:spcPts val="0"/>
                </a:spcAft>
                <a:buClr>
                  <a:srgbClr val="0C1C2C"/>
                </a:buClr>
                <a:buSzPct val="100000"/>
                <a:buFont typeface="Hind Light"/>
                <a:buNone/>
              </a:pPr>
              <a:r>
                <a:rPr lang="en-US" sz="1200" b="0" i="0" u="none" strike="noStrike" cap="none" dirty="0" smtClean="0">
                  <a:solidFill>
                    <a:srgbClr val="0C1C2C"/>
                  </a:solidFill>
                  <a:latin typeface="Hind Light"/>
                  <a:ea typeface="Hind Light"/>
                  <a:cs typeface="Hind Light"/>
                  <a:sym typeface="Hind Light"/>
                </a:rPr>
                <a:t>       Multilateral </a:t>
              </a:r>
              <a:r>
                <a:rPr lang="en-US" sz="1200" b="0" i="0" u="none" strike="noStrike" cap="none" dirty="0">
                  <a:solidFill>
                    <a:srgbClr val="0C1C2C"/>
                  </a:solidFill>
                  <a:latin typeface="Hind Light"/>
                  <a:ea typeface="Hind Light"/>
                  <a:cs typeface="Hind Light"/>
                  <a:sym typeface="Hind Light"/>
                </a:rPr>
                <a:t>Institutions</a:t>
              </a:r>
              <a:br>
                <a:rPr lang="en-US" sz="1200" b="0" i="0" u="none" strike="noStrike" cap="none" dirty="0">
                  <a:solidFill>
                    <a:srgbClr val="0C1C2C"/>
                  </a:solidFill>
                  <a:latin typeface="Hind Light"/>
                  <a:ea typeface="Hind Light"/>
                  <a:cs typeface="Hind Light"/>
                  <a:sym typeface="Hind Light"/>
                </a:rPr>
              </a:br>
              <a:r>
                <a:rPr lang="en-US" sz="1200" b="0" i="0" u="none" strike="noStrike" cap="none" dirty="0">
                  <a:solidFill>
                    <a:srgbClr val="0C1C2C"/>
                  </a:solidFill>
                  <a:latin typeface="Hind Light"/>
                  <a:ea typeface="Hind Light"/>
                  <a:cs typeface="Hind Light"/>
                  <a:sym typeface="Hind Light"/>
                </a:rPr>
                <a:t>Development Agencies</a:t>
              </a:r>
            </a:p>
            <a:p>
              <a:pPr marL="0" marR="0" lvl="0" indent="-76200" algn="l" rtl="0">
                <a:lnSpc>
                  <a:spcPct val="100000"/>
                </a:lnSpc>
                <a:spcBef>
                  <a:spcPts val="40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Internet Community</a:t>
              </a:r>
              <a:br>
                <a:rPr lang="en-US" sz="1200" b="0" i="0" u="none" strike="noStrike" cap="none" dirty="0">
                  <a:solidFill>
                    <a:srgbClr val="0C1C2C"/>
                  </a:solidFill>
                  <a:latin typeface="Hind Light"/>
                  <a:ea typeface="Hind Light"/>
                  <a:cs typeface="Hind Light"/>
                  <a:sym typeface="Hind Light"/>
                </a:rPr>
              </a:br>
              <a:r>
                <a:rPr lang="en-US" sz="1200" b="0" i="0" u="none" strike="noStrike" cap="none" dirty="0">
                  <a:solidFill>
                    <a:srgbClr val="0C1C2C"/>
                  </a:solidFill>
                  <a:latin typeface="Hind Light"/>
                  <a:ea typeface="Hind Light"/>
                  <a:cs typeface="Hind Light"/>
                  <a:sym typeface="Hind Light"/>
                </a:rPr>
                <a:t>Organizations and</a:t>
              </a:r>
              <a:br>
                <a:rPr lang="en-US" sz="1200" b="0" i="0" u="none" strike="noStrike" cap="none" dirty="0">
                  <a:solidFill>
                    <a:srgbClr val="0C1C2C"/>
                  </a:solidFill>
                  <a:latin typeface="Hind Light"/>
                  <a:ea typeface="Hind Light"/>
                  <a:cs typeface="Hind Light"/>
                  <a:sym typeface="Hind Light"/>
                </a:rPr>
              </a:br>
              <a:r>
                <a:rPr lang="en-US" sz="1200" b="0" i="0" u="none" strike="noStrike" cap="none" dirty="0">
                  <a:solidFill>
                    <a:srgbClr val="0C1C2C"/>
                  </a:solidFill>
                  <a:latin typeface="Hind Light"/>
                  <a:ea typeface="Hind Light"/>
                  <a:cs typeface="Hind Light"/>
                  <a:sym typeface="Hind Light"/>
                </a:rPr>
                <a:t>Businesses</a:t>
              </a:r>
            </a:p>
            <a:p>
              <a:pPr marL="0" marR="0" lvl="0" indent="-76200" algn="l" rtl="0">
                <a:lnSpc>
                  <a:spcPct val="100000"/>
                </a:lnSpc>
                <a:spcBef>
                  <a:spcPts val="0"/>
                </a:spcBef>
                <a:spcAft>
                  <a:spcPts val="0"/>
                </a:spcAft>
                <a:buClr>
                  <a:srgbClr val="0C1C2C"/>
                </a:buClr>
                <a:buSzPct val="100000"/>
                <a:buFont typeface="Hind Light"/>
                <a:buNone/>
              </a:pPr>
              <a:r>
                <a:rPr lang="en-US" sz="1200" b="0" i="0" u="none" strike="noStrike" cap="none" dirty="0">
                  <a:solidFill>
                    <a:srgbClr val="0C1C2C"/>
                  </a:solidFill>
                  <a:latin typeface="Hind Light"/>
                  <a:ea typeface="Hind Light"/>
                  <a:cs typeface="Hind Light"/>
                  <a:sym typeface="Hind Light"/>
                </a:rPr>
                <a:t>Universities and</a:t>
              </a:r>
              <a:br>
                <a:rPr lang="en-US" sz="1200" b="0" i="0" u="none" strike="noStrike" cap="none" dirty="0">
                  <a:solidFill>
                    <a:srgbClr val="0C1C2C"/>
                  </a:solidFill>
                  <a:latin typeface="Hind Light"/>
                  <a:ea typeface="Hind Light"/>
                  <a:cs typeface="Hind Light"/>
                  <a:sym typeface="Hind Light"/>
                </a:rPr>
              </a:br>
              <a:r>
                <a:rPr lang="en-US" sz="1200" b="0" i="0" u="none" strike="noStrike" cap="none" dirty="0">
                  <a:solidFill>
                    <a:srgbClr val="0C1C2C"/>
                  </a:solidFill>
                  <a:latin typeface="Hind Light"/>
                  <a:ea typeface="Hind Light"/>
                  <a:cs typeface="Hind Light"/>
                  <a:sym typeface="Hind Light"/>
                </a:rPr>
                <a:t>Academic Institutions</a:t>
              </a:r>
            </a:p>
          </p:txBody>
        </p:sp>
        <p:grpSp>
          <p:nvGrpSpPr>
            <p:cNvPr id="411" name="Shape 411"/>
            <p:cNvGrpSpPr/>
            <p:nvPr/>
          </p:nvGrpSpPr>
          <p:grpSpPr>
            <a:xfrm>
              <a:off x="1577554" y="451013"/>
              <a:ext cx="205349" cy="666687"/>
              <a:chOff x="-19081" y="-153831"/>
              <a:chExt cx="205348" cy="666686"/>
            </a:xfrm>
          </p:grpSpPr>
          <p:cxnSp>
            <p:nvCxnSpPr>
              <p:cNvPr id="412" name="Shape 412"/>
              <p:cNvCxnSpPr/>
              <p:nvPr/>
            </p:nvCxnSpPr>
            <p:spPr>
              <a:xfrm>
                <a:off x="3385" y="70213"/>
                <a:ext cx="182882" cy="2"/>
              </a:xfrm>
              <a:prstGeom prst="straightConnector1">
                <a:avLst/>
              </a:prstGeom>
              <a:noFill/>
              <a:ln w="10775" cap="flat" cmpd="sng">
                <a:solidFill>
                  <a:srgbClr val="0C1C2C"/>
                </a:solidFill>
                <a:prstDash val="solid"/>
                <a:bevel/>
                <a:headEnd type="none" w="med" len="med"/>
                <a:tailEnd type="triangle" w="lg" len="lg"/>
              </a:ln>
            </p:spPr>
          </p:cxnSp>
          <p:cxnSp>
            <p:nvCxnSpPr>
              <p:cNvPr id="413" name="Shape 413"/>
              <p:cNvCxnSpPr/>
              <p:nvPr/>
            </p:nvCxnSpPr>
            <p:spPr>
              <a:xfrm>
                <a:off x="3385" y="290345"/>
                <a:ext cx="182882" cy="2"/>
              </a:xfrm>
              <a:prstGeom prst="straightConnector1">
                <a:avLst/>
              </a:prstGeom>
              <a:noFill/>
              <a:ln w="10775" cap="flat" cmpd="sng">
                <a:solidFill>
                  <a:srgbClr val="0C1C2C"/>
                </a:solidFill>
                <a:prstDash val="solid"/>
                <a:bevel/>
                <a:headEnd type="none" w="med" len="med"/>
                <a:tailEnd type="triangle" w="lg" len="lg"/>
              </a:ln>
            </p:spPr>
          </p:cxnSp>
          <p:cxnSp>
            <p:nvCxnSpPr>
              <p:cNvPr id="414" name="Shape 414"/>
              <p:cNvCxnSpPr/>
              <p:nvPr/>
            </p:nvCxnSpPr>
            <p:spPr>
              <a:xfrm>
                <a:off x="0" y="510478"/>
                <a:ext cx="182882" cy="2"/>
              </a:xfrm>
              <a:prstGeom prst="straightConnector1">
                <a:avLst/>
              </a:prstGeom>
              <a:noFill/>
              <a:ln w="10775" cap="flat" cmpd="sng">
                <a:solidFill>
                  <a:srgbClr val="0C1C2C"/>
                </a:solidFill>
                <a:prstDash val="solid"/>
                <a:bevel/>
                <a:headEnd type="none" w="med" len="med"/>
                <a:tailEnd type="triangle" w="lg" len="lg"/>
              </a:ln>
            </p:spPr>
          </p:cxnSp>
          <p:cxnSp>
            <p:nvCxnSpPr>
              <p:cNvPr id="415" name="Shape 415"/>
              <p:cNvCxnSpPr/>
              <p:nvPr/>
            </p:nvCxnSpPr>
            <p:spPr>
              <a:xfrm flipH="1">
                <a:off x="-19081" y="-153831"/>
                <a:ext cx="19081" cy="666686"/>
              </a:xfrm>
              <a:prstGeom prst="straightConnector1">
                <a:avLst/>
              </a:prstGeom>
              <a:noFill/>
              <a:ln w="19050" cap="flat" cmpd="sng">
                <a:solidFill>
                  <a:srgbClr val="0C1C2C"/>
                </a:solidFill>
                <a:prstDash val="solid"/>
                <a:bevel/>
                <a:headEnd type="none" w="med" len="med"/>
                <a:tailEnd type="none" w="med" len="med"/>
              </a:ln>
            </p:spPr>
          </p:cxnSp>
        </p:grpSp>
      </p:grpSp>
      <p:grpSp>
        <p:nvGrpSpPr>
          <p:cNvPr id="416" name="Shape 416"/>
          <p:cNvGrpSpPr/>
          <p:nvPr/>
        </p:nvGrpSpPr>
        <p:grpSpPr>
          <a:xfrm>
            <a:off x="7196669" y="812822"/>
            <a:ext cx="4288059" cy="2269652"/>
            <a:chOff x="0" y="-139701"/>
            <a:chExt cx="4288058" cy="2269651"/>
          </a:xfrm>
        </p:grpSpPr>
        <p:grpSp>
          <p:nvGrpSpPr>
            <p:cNvPr id="417" name="Shape 417"/>
            <p:cNvGrpSpPr/>
            <p:nvPr/>
          </p:nvGrpSpPr>
          <p:grpSpPr>
            <a:xfrm>
              <a:off x="0" y="-139701"/>
              <a:ext cx="4288058" cy="2269651"/>
              <a:chOff x="0" y="-139700"/>
              <a:chExt cx="4288057" cy="2269649"/>
            </a:xfrm>
          </p:grpSpPr>
          <p:sp>
            <p:nvSpPr>
              <p:cNvPr id="418" name="Shape 418"/>
              <p:cNvSpPr/>
              <p:nvPr/>
            </p:nvSpPr>
            <p:spPr>
              <a:xfrm rot="10800000" flipH="1">
                <a:off x="74606" y="424761"/>
                <a:ext cx="1945021" cy="867758"/>
              </a:xfrm>
              <a:custGeom>
                <a:avLst/>
                <a:gdLst/>
                <a:ahLst/>
                <a:cxnLst/>
                <a:rect l="0" t="0" r="0" b="0"/>
                <a:pathLst>
                  <a:path w="120000" h="120000" extrusionOk="0">
                    <a:moveTo>
                      <a:pt x="0" y="0"/>
                    </a:moveTo>
                    <a:lnTo>
                      <a:pt x="96000" y="0"/>
                    </a:lnTo>
                    <a:lnTo>
                      <a:pt x="96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19" name="Shape 419"/>
              <p:cNvSpPr/>
              <p:nvPr/>
            </p:nvSpPr>
            <p:spPr>
              <a:xfrm rot="10800000" flipH="1">
                <a:off x="182014" y="875172"/>
                <a:ext cx="1841118" cy="431144"/>
              </a:xfrm>
              <a:custGeom>
                <a:avLst/>
                <a:gdLst/>
                <a:ahLst/>
                <a:cxnLst/>
                <a:rect l="0" t="0" r="0" b="0"/>
                <a:pathLst>
                  <a:path w="120000" h="120000" extrusionOk="0">
                    <a:moveTo>
                      <a:pt x="0" y="0"/>
                    </a:moveTo>
                    <a:lnTo>
                      <a:pt x="94766" y="0"/>
                    </a:lnTo>
                    <a:lnTo>
                      <a:pt x="94766"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20" name="Shape 420"/>
              <p:cNvSpPr/>
              <p:nvPr/>
            </p:nvSpPr>
            <p:spPr>
              <a:xfrm rot="10800000" flipH="1">
                <a:off x="0" y="1189958"/>
                <a:ext cx="2039866" cy="113835"/>
              </a:xfrm>
              <a:custGeom>
                <a:avLst/>
                <a:gdLst/>
                <a:ahLst/>
                <a:cxnLst/>
                <a:rect l="0" t="0" r="0" b="0"/>
                <a:pathLst>
                  <a:path w="120000" h="120000" extrusionOk="0">
                    <a:moveTo>
                      <a:pt x="0" y="0"/>
                    </a:moveTo>
                    <a:lnTo>
                      <a:pt x="96083" y="0"/>
                    </a:lnTo>
                    <a:lnTo>
                      <a:pt x="96083"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21" name="Shape 421"/>
              <p:cNvSpPr/>
              <p:nvPr/>
            </p:nvSpPr>
            <p:spPr>
              <a:xfrm>
                <a:off x="100831" y="800073"/>
                <a:ext cx="1922301" cy="757545"/>
              </a:xfrm>
              <a:custGeom>
                <a:avLst/>
                <a:gdLst/>
                <a:ahLst/>
                <a:cxnLst/>
                <a:rect l="0" t="0" r="0" b="0"/>
                <a:pathLst>
                  <a:path w="120000" h="120000" extrusionOk="0">
                    <a:moveTo>
                      <a:pt x="0" y="0"/>
                    </a:moveTo>
                    <a:lnTo>
                      <a:pt x="95588" y="0"/>
                    </a:lnTo>
                    <a:lnTo>
                      <a:pt x="95588"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22" name="Shape 422"/>
              <p:cNvSpPr/>
              <p:nvPr/>
            </p:nvSpPr>
            <p:spPr>
              <a:xfrm rot="10800000" flipH="1">
                <a:off x="8655" y="184974"/>
                <a:ext cx="2014477" cy="1123101"/>
              </a:xfrm>
              <a:custGeom>
                <a:avLst/>
                <a:gdLst/>
                <a:ahLst/>
                <a:cxnLst/>
                <a:rect l="0" t="0" r="0" b="0"/>
                <a:pathLst>
                  <a:path w="120000" h="120000" extrusionOk="0">
                    <a:moveTo>
                      <a:pt x="0" y="0"/>
                    </a:moveTo>
                    <a:lnTo>
                      <a:pt x="96738" y="0"/>
                    </a:lnTo>
                    <a:lnTo>
                      <a:pt x="96738"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23" name="Shape 423"/>
              <p:cNvSpPr txBox="1"/>
              <p:nvPr/>
            </p:nvSpPr>
            <p:spPr>
              <a:xfrm>
                <a:off x="2061219" y="-139700"/>
                <a:ext cx="2226838" cy="1818637"/>
              </a:xfrm>
              <a:prstGeom prst="rect">
                <a:avLst/>
              </a:prstGeom>
              <a:noFill/>
              <a:ln>
                <a:noFill/>
              </a:ln>
            </p:spPr>
            <p:txBody>
              <a:bodyPr wrap="square" lIns="45700" tIns="45700" rIns="45700" bIns="45700" anchor="t" anchorCtr="0">
                <a:noAutofit/>
              </a:bodyPr>
              <a:lstStyle/>
              <a:p>
                <a:pPr marL="0" marR="0" lvl="0" indent="-76200" algn="l" rtl="0">
                  <a:lnSpc>
                    <a:spcPct val="10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Governments</a:t>
                </a:r>
              </a:p>
              <a:p>
                <a:pPr marL="0" marR="0" lvl="0" indent="-76200" algn="l" rtl="0">
                  <a:lnSpc>
                    <a:spcPct val="10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Governmental </a:t>
                </a:r>
                <a:br>
                  <a:rPr lang="en-US" sz="1200" b="0" i="0" u="none" strike="noStrike" cap="none">
                    <a:solidFill>
                      <a:srgbClr val="0C1C2C"/>
                    </a:solidFill>
                    <a:latin typeface="Hind Light"/>
                    <a:ea typeface="Hind Light"/>
                    <a:cs typeface="Hind Light"/>
                    <a:sym typeface="Hind Light"/>
                  </a:rPr>
                </a:br>
                <a:r>
                  <a:rPr lang="en-US" sz="1200" b="0" i="0" u="none" strike="noStrike" cap="none">
                    <a:solidFill>
                      <a:srgbClr val="0C1C2C"/>
                    </a:solidFill>
                    <a:latin typeface="Hind Light"/>
                    <a:ea typeface="Hind Light"/>
                    <a:cs typeface="Hind Light"/>
                    <a:sym typeface="Hind Light"/>
                  </a:rPr>
                  <a:t>Regional Organizations</a:t>
                </a:r>
              </a:p>
              <a:p>
                <a:pPr marL="0" marR="0" lvl="0" indent="-76200" algn="l" rtl="0">
                  <a:lnSpc>
                    <a:spcPct val="100000"/>
                  </a:lnSpc>
                  <a:spcBef>
                    <a:spcPts val="40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Multilateral Institutions</a:t>
                </a:r>
              </a:p>
              <a:p>
                <a:pPr marL="0" marR="0" lvl="0" indent="-76200" algn="l" rtl="0">
                  <a:lnSpc>
                    <a:spcPct val="60000"/>
                  </a:lnSpc>
                  <a:spcBef>
                    <a:spcPts val="40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Internet Society</a:t>
                </a:r>
              </a:p>
              <a:p>
                <a:pPr marL="0" marR="0" lvl="0" indent="-114300" algn="l" rtl="0">
                  <a:lnSpc>
                    <a:spcPct val="60000"/>
                  </a:lnSpc>
                  <a:spcBef>
                    <a:spcPts val="40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a:p>
                <a:pPr marL="0" marR="0" lvl="0" indent="-76200" algn="l" rtl="0">
                  <a:lnSpc>
                    <a:spcPct val="6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Other Policy Discussion Forums</a:t>
                </a:r>
              </a:p>
            </p:txBody>
          </p:sp>
          <p:cxnSp>
            <p:nvCxnSpPr>
              <p:cNvPr id="424" name="Shape 424"/>
              <p:cNvCxnSpPr/>
              <p:nvPr/>
            </p:nvCxnSpPr>
            <p:spPr>
              <a:xfrm>
                <a:off x="1886238" y="1689682"/>
                <a:ext cx="240054" cy="2"/>
              </a:xfrm>
              <a:prstGeom prst="straightConnector1">
                <a:avLst/>
              </a:prstGeom>
              <a:noFill/>
              <a:ln w="10775" cap="flat" cmpd="sng">
                <a:solidFill>
                  <a:srgbClr val="0C1C2C"/>
                </a:solidFill>
                <a:prstDash val="solid"/>
                <a:bevel/>
                <a:headEnd type="none" w="med" len="med"/>
                <a:tailEnd type="triangle" w="lg" len="lg"/>
              </a:ln>
            </p:spPr>
          </p:cxnSp>
          <p:cxnSp>
            <p:nvCxnSpPr>
              <p:cNvPr id="425" name="Shape 425"/>
              <p:cNvCxnSpPr/>
              <p:nvPr/>
            </p:nvCxnSpPr>
            <p:spPr>
              <a:xfrm>
                <a:off x="1886238" y="1909816"/>
                <a:ext cx="240054" cy="1"/>
              </a:xfrm>
              <a:prstGeom prst="straightConnector1">
                <a:avLst/>
              </a:prstGeom>
              <a:noFill/>
              <a:ln w="10775" cap="flat" cmpd="sng">
                <a:solidFill>
                  <a:srgbClr val="0C1C2C"/>
                </a:solidFill>
                <a:prstDash val="solid"/>
                <a:bevel/>
                <a:headEnd type="none" w="med" len="med"/>
                <a:tailEnd type="triangle" w="lg" len="lg"/>
              </a:ln>
            </p:spPr>
          </p:cxnSp>
          <p:cxnSp>
            <p:nvCxnSpPr>
              <p:cNvPr id="426" name="Shape 426"/>
              <p:cNvCxnSpPr/>
              <p:nvPr/>
            </p:nvCxnSpPr>
            <p:spPr>
              <a:xfrm>
                <a:off x="1886238" y="2129947"/>
                <a:ext cx="240054" cy="2"/>
              </a:xfrm>
              <a:prstGeom prst="straightConnector1">
                <a:avLst/>
              </a:prstGeom>
              <a:noFill/>
              <a:ln w="10775" cap="flat" cmpd="sng">
                <a:solidFill>
                  <a:srgbClr val="0C1C2C"/>
                </a:solidFill>
                <a:prstDash val="solid"/>
                <a:bevel/>
                <a:headEnd type="none" w="med" len="med"/>
                <a:tailEnd type="triangle" w="lg" len="lg"/>
              </a:ln>
            </p:spPr>
          </p:cxnSp>
        </p:grpSp>
        <p:cxnSp>
          <p:nvCxnSpPr>
            <p:cNvPr id="427" name="Shape 427"/>
            <p:cNvCxnSpPr/>
            <p:nvPr/>
          </p:nvCxnSpPr>
          <p:spPr>
            <a:xfrm>
              <a:off x="1886238" y="1606769"/>
              <a:ext cx="2" cy="512856"/>
            </a:xfrm>
            <a:prstGeom prst="straightConnector1">
              <a:avLst/>
            </a:prstGeom>
            <a:noFill/>
            <a:ln w="19050" cap="flat" cmpd="sng">
              <a:solidFill>
                <a:srgbClr val="0C1C2C"/>
              </a:solidFill>
              <a:prstDash val="solid"/>
              <a:bevel/>
              <a:headEnd type="none" w="med" len="med"/>
              <a:tailEnd type="none" w="med" len="med"/>
            </a:ln>
          </p:spPr>
        </p:cxnSp>
      </p:grpSp>
      <p:grpSp>
        <p:nvGrpSpPr>
          <p:cNvPr id="428" name="Shape 428"/>
          <p:cNvGrpSpPr/>
          <p:nvPr/>
        </p:nvGrpSpPr>
        <p:grpSpPr>
          <a:xfrm>
            <a:off x="5770824" y="-22934"/>
            <a:ext cx="2621522" cy="1918029"/>
            <a:chOff x="0" y="-1"/>
            <a:chExt cx="2621521" cy="1918028"/>
          </a:xfrm>
        </p:grpSpPr>
        <p:sp>
          <p:nvSpPr>
            <p:cNvPr id="429" name="Shape 429"/>
            <p:cNvSpPr/>
            <p:nvPr/>
          </p:nvSpPr>
          <p:spPr>
            <a:xfrm rot="10800000" flipH="1">
              <a:off x="12699" y="468776"/>
              <a:ext cx="1529321" cy="1436547"/>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0" name="Shape 430"/>
            <p:cNvSpPr/>
            <p:nvPr/>
          </p:nvSpPr>
          <p:spPr>
            <a:xfrm rot="10800000" flipH="1">
              <a:off x="12699" y="743107"/>
              <a:ext cx="1529321" cy="1073318"/>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1" name="Shape 431"/>
            <p:cNvSpPr/>
            <p:nvPr/>
          </p:nvSpPr>
          <p:spPr>
            <a:xfrm rot="10800000" flipH="1">
              <a:off x="0" y="1047717"/>
              <a:ext cx="1561363" cy="730609"/>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2" name="Shape 432"/>
            <p:cNvSpPr/>
            <p:nvPr/>
          </p:nvSpPr>
          <p:spPr>
            <a:xfrm rot="10800000" flipH="1">
              <a:off x="0" y="1326920"/>
              <a:ext cx="1558042" cy="591107"/>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3" name="Shape 433"/>
            <p:cNvSpPr/>
            <p:nvPr/>
          </p:nvSpPr>
          <p:spPr>
            <a:xfrm rot="10800000" flipH="1">
              <a:off x="12699" y="189376"/>
              <a:ext cx="1529321" cy="1436547"/>
            </a:xfrm>
            <a:custGeom>
              <a:avLst/>
              <a:gdLst/>
              <a:ahLst/>
              <a:cxnLst/>
              <a:rect l="0" t="0" r="0" b="0"/>
              <a:pathLst>
                <a:path w="120000" h="120000" extrusionOk="0">
                  <a:moveTo>
                    <a:pt x="0" y="0"/>
                  </a:moveTo>
                  <a:lnTo>
                    <a:pt x="60000" y="0"/>
                  </a:lnTo>
                  <a:lnTo>
                    <a:pt x="60000" y="120000"/>
                  </a:lnTo>
                  <a:lnTo>
                    <a:pt x="120000" y="120000"/>
                  </a:lnTo>
                </a:path>
              </a:pathLst>
            </a:custGeom>
            <a:noFill/>
            <a:ln w="22225" cap="flat" cmpd="sng">
              <a:solidFill>
                <a:srgbClr val="0C1C2C"/>
              </a:solidFill>
              <a:prstDash val="solid"/>
              <a:bevel/>
              <a:headEnd type="none" w="med" len="med"/>
              <a:tailEnd type="triangle" w="lg" len="lg"/>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4" name="Shape 434"/>
            <p:cNvSpPr txBox="1"/>
            <p:nvPr/>
          </p:nvSpPr>
          <p:spPr>
            <a:xfrm>
              <a:off x="1561360" y="-1"/>
              <a:ext cx="1060161" cy="1869437"/>
            </a:xfrm>
            <a:prstGeom prst="rect">
              <a:avLst/>
            </a:prstGeom>
            <a:noFill/>
            <a:ln>
              <a:noFill/>
            </a:ln>
          </p:spPr>
          <p:txBody>
            <a:bodyPr wrap="square" lIns="45700" tIns="45700" rIns="45700" bIns="45700" anchor="t" anchorCtr="0">
              <a:noAutofit/>
            </a:bodyPr>
            <a:lstStyle/>
            <a:p>
              <a:pPr marL="0" marR="0" lvl="0" indent="-76200" algn="l" rtl="0">
                <a:lnSpc>
                  <a:spcPct val="15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ICANN</a:t>
              </a:r>
            </a:p>
            <a:p>
              <a:pPr marL="0" marR="0" lvl="0" indent="-76200" algn="l" rtl="0">
                <a:lnSpc>
                  <a:spcPct val="15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RIRs</a:t>
              </a:r>
            </a:p>
            <a:p>
              <a:pPr marL="0" marR="0" lvl="0" indent="-76200" algn="l" rtl="0">
                <a:lnSpc>
                  <a:spcPct val="15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IANA</a:t>
              </a:r>
            </a:p>
            <a:p>
              <a:pPr marL="0" marR="0" lvl="0" indent="-76200" algn="l" rtl="0">
                <a:lnSpc>
                  <a:spcPct val="15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gTLDs</a:t>
              </a:r>
            </a:p>
            <a:p>
              <a:pPr marL="0" marR="0" lvl="0" indent="-76200" algn="l" rtl="0">
                <a:lnSpc>
                  <a:spcPct val="150000"/>
                </a:lnSpc>
                <a:spcBef>
                  <a:spcPts val="0"/>
                </a:spcBef>
                <a:spcAft>
                  <a:spcPts val="0"/>
                </a:spcAft>
                <a:buClr>
                  <a:srgbClr val="0C1C2C"/>
                </a:buClr>
                <a:buSzPct val="100000"/>
                <a:buFont typeface="Hind Light"/>
                <a:buNone/>
              </a:pPr>
              <a:r>
                <a:rPr lang="en-US" sz="1200" b="0" i="0" u="none" strike="noStrike" cap="none">
                  <a:solidFill>
                    <a:srgbClr val="0C1C2C"/>
                  </a:solidFill>
                  <a:latin typeface="Hind Light"/>
                  <a:ea typeface="Hind Light"/>
                  <a:cs typeface="Hind Light"/>
                  <a:sym typeface="Hind Light"/>
                </a:rPr>
                <a:t>ccTLDs</a:t>
              </a:r>
            </a:p>
          </p:txBody>
        </p:sp>
      </p:grpSp>
      <p:grpSp>
        <p:nvGrpSpPr>
          <p:cNvPr id="435" name="Shape 435"/>
          <p:cNvGrpSpPr/>
          <p:nvPr/>
        </p:nvGrpSpPr>
        <p:grpSpPr>
          <a:xfrm>
            <a:off x="3214665" y="668498"/>
            <a:ext cx="5818522" cy="6041332"/>
            <a:chOff x="0" y="-2"/>
            <a:chExt cx="5818520" cy="6041332"/>
          </a:xfrm>
        </p:grpSpPr>
        <p:sp>
          <p:nvSpPr>
            <p:cNvPr id="436" name="Shape 436"/>
            <p:cNvSpPr/>
            <p:nvPr/>
          </p:nvSpPr>
          <p:spPr>
            <a:xfrm rot="-1800000">
              <a:off x="2230371" y="336991"/>
              <a:ext cx="1951887" cy="2253845"/>
            </a:xfrm>
            <a:custGeom>
              <a:avLst/>
              <a:gdLst/>
              <a:ahLst/>
              <a:cxnLst/>
              <a:rect l="0" t="0" r="0" b="0"/>
              <a:pathLst>
                <a:path w="120000" h="120000" extrusionOk="0">
                  <a:moveTo>
                    <a:pt x="0" y="0"/>
                  </a:moveTo>
                  <a:cubicBezTo>
                    <a:pt x="49505" y="0"/>
                    <a:pt x="95250" y="22872"/>
                    <a:pt x="120000" y="60000"/>
                  </a:cubicBezTo>
                  <a:lnTo>
                    <a:pt x="0" y="120000"/>
                  </a:lnTo>
                  <a:close/>
                </a:path>
              </a:pathLst>
            </a:custGeom>
            <a:solidFill>
              <a:srgbClr val="7AB0E2"/>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7" name="Shape 437"/>
            <p:cNvSpPr/>
            <p:nvPr/>
          </p:nvSpPr>
          <p:spPr>
            <a:xfrm rot="-1800000">
              <a:off x="2858825" y="1298741"/>
              <a:ext cx="2253790" cy="2253845"/>
            </a:xfrm>
            <a:custGeom>
              <a:avLst/>
              <a:gdLst/>
              <a:ahLst/>
              <a:cxnLst/>
              <a:rect l="0" t="0" r="0" b="0"/>
              <a:pathLst>
                <a:path w="120000" h="120000" extrusionOk="0">
                  <a:moveTo>
                    <a:pt x="103923" y="0"/>
                  </a:moveTo>
                  <a:cubicBezTo>
                    <a:pt x="125362" y="37127"/>
                    <a:pt x="125362" y="82872"/>
                    <a:pt x="103923" y="120000"/>
                  </a:cubicBezTo>
                  <a:lnTo>
                    <a:pt x="0" y="60000"/>
                  </a:lnTo>
                  <a:close/>
                </a:path>
              </a:pathLst>
            </a:custGeom>
            <a:solidFill>
              <a:srgbClr val="C99FC9"/>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8" name="Shape 438"/>
            <p:cNvSpPr/>
            <p:nvPr/>
          </p:nvSpPr>
          <p:spPr>
            <a:xfrm rot="-1800000">
              <a:off x="3433923" y="2442680"/>
              <a:ext cx="1951887" cy="2253845"/>
            </a:xfrm>
            <a:custGeom>
              <a:avLst/>
              <a:gdLst/>
              <a:ahLst/>
              <a:cxnLst/>
              <a:rect l="0" t="0" r="0" b="0"/>
              <a:pathLst>
                <a:path w="120000" h="120000" extrusionOk="0">
                  <a:moveTo>
                    <a:pt x="120000" y="60000"/>
                  </a:moveTo>
                  <a:cubicBezTo>
                    <a:pt x="95250" y="97127"/>
                    <a:pt x="49505" y="120000"/>
                    <a:pt x="0" y="120000"/>
                  </a:cubicBezTo>
                  <a:lnTo>
                    <a:pt x="0" y="0"/>
                  </a:lnTo>
                  <a:close/>
                </a:path>
              </a:pathLst>
            </a:custGeom>
            <a:solidFill>
              <a:srgbClr val="F8F294"/>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39" name="Shape 439"/>
            <p:cNvSpPr/>
            <p:nvPr/>
          </p:nvSpPr>
          <p:spPr>
            <a:xfrm rot="-1800000">
              <a:off x="1638469" y="3450492"/>
              <a:ext cx="1951888" cy="2253845"/>
            </a:xfrm>
            <a:custGeom>
              <a:avLst/>
              <a:gdLst/>
              <a:ahLst/>
              <a:cxnLst/>
              <a:rect l="0" t="0" r="0" b="0"/>
              <a:pathLst>
                <a:path w="120000" h="120000" extrusionOk="0">
                  <a:moveTo>
                    <a:pt x="120000" y="120000"/>
                  </a:moveTo>
                  <a:cubicBezTo>
                    <a:pt x="70494" y="120000"/>
                    <a:pt x="24750" y="97127"/>
                    <a:pt x="0" y="60000"/>
                  </a:cubicBezTo>
                  <a:lnTo>
                    <a:pt x="120000" y="0"/>
                  </a:lnTo>
                  <a:close/>
                </a:path>
              </a:pathLst>
            </a:custGeom>
            <a:solidFill>
              <a:srgbClr val="F88371"/>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40" name="Shape 440"/>
            <p:cNvSpPr/>
            <p:nvPr/>
          </p:nvSpPr>
          <p:spPr>
            <a:xfrm rot="-1800000">
              <a:off x="708113" y="2488743"/>
              <a:ext cx="2253789" cy="2253845"/>
            </a:xfrm>
            <a:custGeom>
              <a:avLst/>
              <a:gdLst/>
              <a:ahLst/>
              <a:cxnLst/>
              <a:rect l="0" t="0" r="0" b="0"/>
              <a:pathLst>
                <a:path w="120000" h="120000" extrusionOk="0">
                  <a:moveTo>
                    <a:pt x="16081" y="120000"/>
                  </a:moveTo>
                  <a:cubicBezTo>
                    <a:pt x="-5356" y="82872"/>
                    <a:pt x="-5356" y="37127"/>
                    <a:pt x="16081" y="0"/>
                  </a:cubicBezTo>
                  <a:lnTo>
                    <a:pt x="120000" y="60000"/>
                  </a:lnTo>
                  <a:close/>
                </a:path>
              </a:pathLst>
            </a:custGeom>
            <a:solidFill>
              <a:srgbClr val="FFCD87"/>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41" name="Shape 441"/>
            <p:cNvSpPr/>
            <p:nvPr/>
          </p:nvSpPr>
          <p:spPr>
            <a:xfrm rot="-1800000">
              <a:off x="432709" y="1344443"/>
              <a:ext cx="1951886" cy="2253844"/>
            </a:xfrm>
            <a:custGeom>
              <a:avLst/>
              <a:gdLst/>
              <a:ahLst/>
              <a:cxnLst/>
              <a:rect l="0" t="0" r="0" b="0"/>
              <a:pathLst>
                <a:path w="120000" h="120000" extrusionOk="0">
                  <a:moveTo>
                    <a:pt x="0" y="60000"/>
                  </a:moveTo>
                  <a:cubicBezTo>
                    <a:pt x="24750" y="22872"/>
                    <a:pt x="70494" y="0"/>
                    <a:pt x="120000" y="0"/>
                  </a:cubicBezTo>
                  <a:lnTo>
                    <a:pt x="120000" y="120000"/>
                  </a:lnTo>
                  <a:close/>
                </a:path>
              </a:pathLst>
            </a:custGeom>
            <a:solidFill>
              <a:srgbClr val="C9DF7E"/>
            </a:solidFill>
            <a:ln w="12700" cap="flat" cmpd="sng">
              <a:solidFill>
                <a:srgbClr val="EEF2EC"/>
              </a:solidFill>
              <a:prstDash val="solid"/>
              <a:miter lim="800000"/>
              <a:headEnd type="none" w="med" len="med"/>
              <a:tailEnd type="none" w="med" len="med"/>
            </a:ln>
          </p:spPr>
          <p:txBody>
            <a:bodyPr wrap="square" lIns="45700" tIns="45700" rIns="45700" bIns="45700" anchor="ctr" anchorCtr="0">
              <a:noAutofit/>
            </a:bodyPr>
            <a:lstStyle/>
            <a:p>
              <a:pPr marL="0" marR="0" lvl="0" indent="-114300" algn="ctr" rtl="0">
                <a:lnSpc>
                  <a:spcPct val="9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grpSp>
      <p:sp>
        <p:nvSpPr>
          <p:cNvPr id="442" name="Shape 442"/>
          <p:cNvSpPr txBox="1">
            <a:spLocks noGrp="1"/>
          </p:cNvSpPr>
          <p:nvPr>
            <p:ph type="title"/>
          </p:nvPr>
        </p:nvSpPr>
        <p:spPr>
          <a:xfrm>
            <a:off x="542935" y="586030"/>
            <a:ext cx="11121298" cy="537801"/>
          </a:xfrm>
          <a:prstGeom prst="rect">
            <a:avLst/>
          </a:prstGeom>
          <a:noFill/>
          <a:ln>
            <a:noFill/>
          </a:ln>
        </p:spPr>
        <p:txBody>
          <a:bodyPr wrap="square" lIns="0" tIns="0" rIns="0" bIns="0" anchor="t" anchorCtr="0">
            <a:noAutofit/>
          </a:bodyPr>
          <a:lstStyle/>
          <a:p>
            <a:pPr marL="0" marR="0" lvl="0" indent="-76200" algn="l" rtl="0">
              <a:lnSpc>
                <a:spcPct val="105999"/>
              </a:lnSpc>
              <a:spcBef>
                <a:spcPts val="0"/>
              </a:spcBef>
              <a:spcAft>
                <a:spcPts val="0"/>
              </a:spcAft>
              <a:buClr>
                <a:schemeClr val="accent3"/>
              </a:buClr>
              <a:buSzPct val="100000"/>
              <a:buFont typeface="Hind Light"/>
              <a:buNone/>
            </a:pPr>
            <a:r>
              <a:rPr lang="en-US" sz="1200" b="0" i="0" u="none" strike="noStrike" cap="none">
                <a:solidFill>
                  <a:schemeClr val="accent3"/>
                </a:solidFill>
                <a:latin typeface="Hind Light"/>
                <a:ea typeface="Hind Light"/>
                <a:cs typeface="Hind Light"/>
                <a:sym typeface="Hind Light"/>
              </a:rPr>
              <a:t>The Internet’s</a:t>
            </a:r>
            <a:br>
              <a:rPr lang="en-US" sz="1200" b="0" i="0" u="none" strike="noStrike" cap="none">
                <a:solidFill>
                  <a:schemeClr val="accent3"/>
                </a:solidFill>
                <a:latin typeface="Hind Light"/>
                <a:ea typeface="Hind Light"/>
                <a:cs typeface="Hind Light"/>
                <a:sym typeface="Hind Light"/>
              </a:rPr>
            </a:br>
            <a:r>
              <a:rPr lang="en-US" sz="1200" b="0" i="0" u="none" strike="noStrike" cap="none">
                <a:solidFill>
                  <a:schemeClr val="accent3"/>
                </a:solidFill>
                <a:latin typeface="Hind Light"/>
                <a:ea typeface="Hind Light"/>
                <a:cs typeface="Hind Light"/>
                <a:sym typeface="Hind Light"/>
              </a:rPr>
              <a:t>Governance Landscape</a:t>
            </a:r>
          </a:p>
        </p:txBody>
      </p:sp>
      <p:sp>
        <p:nvSpPr>
          <p:cNvPr id="443" name="Shape 443"/>
          <p:cNvSpPr/>
          <p:nvPr/>
        </p:nvSpPr>
        <p:spPr>
          <a:xfrm>
            <a:off x="5501166" y="3180827"/>
            <a:ext cx="1251317" cy="995367"/>
          </a:xfrm>
          <a:prstGeom prst="ellipse">
            <a:avLst/>
          </a:prstGeom>
          <a:solidFill>
            <a:srgbClr val="0C1C2C"/>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44" name="Shape 444"/>
          <p:cNvSpPr txBox="1"/>
          <p:nvPr/>
        </p:nvSpPr>
        <p:spPr>
          <a:xfrm>
            <a:off x="5464924" y="1805213"/>
            <a:ext cx="1339704" cy="675637"/>
          </a:xfrm>
          <a:prstGeom prst="rect">
            <a:avLst/>
          </a:prstGeom>
          <a:noFill/>
          <a:ln>
            <a:noFill/>
          </a:ln>
        </p:spPr>
        <p:txBody>
          <a:bodyPr wrap="square" lIns="45700" tIns="45700" rIns="45700" bIns="45700" anchor="t" anchorCtr="0">
            <a:noAutofit/>
          </a:bodyPr>
          <a:lstStyle/>
          <a:p>
            <a:pPr marL="0" marR="0" lvl="0" indent="-88900" algn="ctr" rtl="0">
              <a:lnSpc>
                <a:spcPct val="10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Naming </a:t>
            </a:r>
            <a:br>
              <a:rPr lang="en-US" sz="1400" b="0" i="0" u="none" strike="noStrike" cap="none">
                <a:solidFill>
                  <a:srgbClr val="0C1C2C"/>
                </a:solidFill>
                <a:latin typeface="Hind Light"/>
                <a:ea typeface="Hind Light"/>
                <a:cs typeface="Hind Light"/>
                <a:sym typeface="Hind Light"/>
              </a:rPr>
            </a:br>
            <a:r>
              <a:rPr lang="en-US" sz="1400" b="0" i="0" u="none" strike="noStrike" cap="none">
                <a:solidFill>
                  <a:srgbClr val="0C1C2C"/>
                </a:solidFill>
                <a:latin typeface="Hind Light"/>
                <a:ea typeface="Hind Light"/>
                <a:cs typeface="Hind Light"/>
                <a:sym typeface="Hind Light"/>
              </a:rPr>
              <a:t>and Addressing</a:t>
            </a:r>
          </a:p>
        </p:txBody>
      </p:sp>
      <p:sp>
        <p:nvSpPr>
          <p:cNvPr id="445" name="Shape 445"/>
          <p:cNvSpPr txBox="1"/>
          <p:nvPr/>
        </p:nvSpPr>
        <p:spPr>
          <a:xfrm>
            <a:off x="6881441" y="2329091"/>
            <a:ext cx="1263925" cy="1201417"/>
          </a:xfrm>
          <a:prstGeom prst="rect">
            <a:avLst/>
          </a:prstGeom>
          <a:noFill/>
          <a:ln>
            <a:noFill/>
          </a:ln>
        </p:spPr>
        <p:txBody>
          <a:bodyPr wrap="square" lIns="45700" tIns="45700" rIns="45700" bIns="45700" anchor="t" anchorCtr="0">
            <a:noAutofit/>
          </a:bodyPr>
          <a:lstStyle/>
          <a:p>
            <a:pPr marL="0" marR="0" lvl="0" indent="-88900" algn="ctr" rtl="0">
              <a:lnSpc>
                <a:spcPct val="7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Local, </a:t>
            </a:r>
            <a:br>
              <a:rPr lang="en-US" sz="1400" b="0" i="0" u="none" strike="noStrike" cap="none">
                <a:solidFill>
                  <a:srgbClr val="0C1C2C"/>
                </a:solidFill>
                <a:latin typeface="Hind Light"/>
                <a:ea typeface="Hind Light"/>
                <a:cs typeface="Hind Light"/>
                <a:sym typeface="Hind Light"/>
              </a:rPr>
            </a:br>
            <a:r>
              <a:rPr lang="en-US" sz="1400" b="0" i="0" u="none" strike="noStrike" cap="none">
                <a:solidFill>
                  <a:srgbClr val="0C1C2C"/>
                </a:solidFill>
                <a:latin typeface="Hind Light"/>
                <a:ea typeface="Hind Light"/>
                <a:cs typeface="Hind Light"/>
                <a:sym typeface="Hind Light"/>
              </a:rPr>
              <a:t>National, Regional, and Global Policy Development</a:t>
            </a:r>
          </a:p>
        </p:txBody>
      </p:sp>
      <p:sp>
        <p:nvSpPr>
          <p:cNvPr id="446" name="Shape 446"/>
          <p:cNvSpPr txBox="1"/>
          <p:nvPr/>
        </p:nvSpPr>
        <p:spPr>
          <a:xfrm>
            <a:off x="5433733" y="5049087"/>
            <a:ext cx="1339704" cy="383537"/>
          </a:xfrm>
          <a:prstGeom prst="rect">
            <a:avLst/>
          </a:prstGeom>
          <a:noFill/>
          <a:ln>
            <a:noFill/>
          </a:ln>
        </p:spPr>
        <p:txBody>
          <a:bodyPr wrap="square" lIns="45700" tIns="45700" rIns="45700" bIns="45700" anchor="t" anchorCtr="0">
            <a:noAutofit/>
          </a:bodyPr>
          <a:lstStyle/>
          <a:p>
            <a:pPr marL="0" marR="0" lvl="0" indent="-88900" algn="ctr" rtl="0">
              <a:lnSpc>
                <a:spcPct val="10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Users</a:t>
            </a:r>
          </a:p>
        </p:txBody>
      </p:sp>
      <p:sp>
        <p:nvSpPr>
          <p:cNvPr id="447" name="Shape 447"/>
          <p:cNvSpPr txBox="1"/>
          <p:nvPr/>
        </p:nvSpPr>
        <p:spPr>
          <a:xfrm>
            <a:off x="6802766" y="4009442"/>
            <a:ext cx="1516172" cy="967737"/>
          </a:xfrm>
          <a:prstGeom prst="rect">
            <a:avLst/>
          </a:prstGeom>
          <a:noFill/>
          <a:ln>
            <a:noFill/>
          </a:ln>
        </p:spPr>
        <p:txBody>
          <a:bodyPr wrap="square" lIns="45700" tIns="45700" rIns="45700" bIns="45700" anchor="t" anchorCtr="0">
            <a:noAutofit/>
          </a:bodyPr>
          <a:lstStyle/>
          <a:p>
            <a:pPr marL="0" marR="0" lvl="0" indent="-88900" algn="ctr" rtl="0">
              <a:lnSpc>
                <a:spcPct val="10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Education </a:t>
            </a:r>
            <a:br>
              <a:rPr lang="en-US" sz="1400" b="0" i="0" u="none" strike="noStrike" cap="none">
                <a:solidFill>
                  <a:srgbClr val="0C1C2C"/>
                </a:solidFill>
                <a:latin typeface="Hind Light"/>
                <a:ea typeface="Hind Light"/>
                <a:cs typeface="Hind Light"/>
                <a:sym typeface="Hind Light"/>
              </a:rPr>
            </a:br>
            <a:r>
              <a:rPr lang="en-US" sz="1400" b="0" i="0" u="none" strike="noStrike" cap="none">
                <a:solidFill>
                  <a:srgbClr val="0C1C2C"/>
                </a:solidFill>
                <a:latin typeface="Hind Light"/>
                <a:ea typeface="Hind Light"/>
                <a:cs typeface="Hind Light"/>
                <a:sym typeface="Hind Light"/>
              </a:rPr>
              <a:t>and Capacity Building</a:t>
            </a:r>
          </a:p>
        </p:txBody>
      </p:sp>
      <p:sp>
        <p:nvSpPr>
          <p:cNvPr id="448" name="Shape 448"/>
          <p:cNvSpPr txBox="1"/>
          <p:nvPr/>
        </p:nvSpPr>
        <p:spPr>
          <a:xfrm>
            <a:off x="4080433" y="2482070"/>
            <a:ext cx="1263924" cy="909316"/>
          </a:xfrm>
          <a:prstGeom prst="rect">
            <a:avLst/>
          </a:prstGeom>
          <a:noFill/>
          <a:ln>
            <a:noFill/>
          </a:ln>
        </p:spPr>
        <p:txBody>
          <a:bodyPr wrap="square" lIns="45700" tIns="45700" rIns="45700" bIns="45700" anchor="t" anchorCtr="0">
            <a:noAutofit/>
          </a:bodyPr>
          <a:lstStyle/>
          <a:p>
            <a:pPr marL="0" marR="0" lvl="0" indent="-88900" algn="ctr" rtl="0">
              <a:lnSpc>
                <a:spcPct val="9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Open Standards Development</a:t>
            </a:r>
          </a:p>
        </p:txBody>
      </p:sp>
      <p:sp>
        <p:nvSpPr>
          <p:cNvPr id="449" name="Shape 449"/>
          <p:cNvSpPr txBox="1"/>
          <p:nvPr/>
        </p:nvSpPr>
        <p:spPr>
          <a:xfrm>
            <a:off x="4066247" y="4011676"/>
            <a:ext cx="1263924" cy="967737"/>
          </a:xfrm>
          <a:prstGeom prst="rect">
            <a:avLst/>
          </a:prstGeom>
          <a:noFill/>
          <a:ln>
            <a:noFill/>
          </a:ln>
        </p:spPr>
        <p:txBody>
          <a:bodyPr wrap="square" lIns="45700" tIns="45700" rIns="45700" bIns="45700" anchor="t" anchorCtr="0">
            <a:noAutofit/>
          </a:bodyPr>
          <a:lstStyle/>
          <a:p>
            <a:pPr marL="0" marR="0" lvl="0" indent="-88900" algn="ctr" rtl="0">
              <a:lnSpc>
                <a:spcPct val="100000"/>
              </a:lnSpc>
              <a:spcBef>
                <a:spcPts val="0"/>
              </a:spcBef>
              <a:spcAft>
                <a:spcPts val="0"/>
              </a:spcAft>
              <a:buClr>
                <a:srgbClr val="0C1C2C"/>
              </a:buClr>
              <a:buSzPct val="100000"/>
              <a:buFont typeface="Hind Light"/>
              <a:buNone/>
            </a:pPr>
            <a:r>
              <a:rPr lang="en-US" sz="1400" b="0" i="0" u="none" strike="noStrike" cap="none">
                <a:solidFill>
                  <a:srgbClr val="0C1C2C"/>
                </a:solidFill>
                <a:latin typeface="Hind Light"/>
                <a:ea typeface="Hind Light"/>
                <a:cs typeface="Hind Light"/>
                <a:sym typeface="Hind Light"/>
              </a:rPr>
              <a:t>Shared Global</a:t>
            </a:r>
            <a:br>
              <a:rPr lang="en-US" sz="1400" b="0" i="0" u="none" strike="noStrike" cap="none">
                <a:solidFill>
                  <a:srgbClr val="0C1C2C"/>
                </a:solidFill>
                <a:latin typeface="Hind Light"/>
                <a:ea typeface="Hind Light"/>
                <a:cs typeface="Hind Light"/>
                <a:sym typeface="Hind Light"/>
              </a:rPr>
            </a:br>
            <a:r>
              <a:rPr lang="en-US" sz="1400" b="0" i="0" u="none" strike="noStrike" cap="none">
                <a:solidFill>
                  <a:srgbClr val="0C1C2C"/>
                </a:solidFill>
                <a:latin typeface="Hind Light"/>
                <a:ea typeface="Hind Light"/>
                <a:cs typeface="Hind Light"/>
                <a:sym typeface="Hind Light"/>
              </a:rPr>
              <a:t>Services and</a:t>
            </a:r>
            <a:br>
              <a:rPr lang="en-US" sz="1400" b="0" i="0" u="none" strike="noStrike" cap="none">
                <a:solidFill>
                  <a:srgbClr val="0C1C2C"/>
                </a:solidFill>
                <a:latin typeface="Hind Light"/>
                <a:ea typeface="Hind Light"/>
                <a:cs typeface="Hind Light"/>
                <a:sym typeface="Hind Light"/>
              </a:rPr>
            </a:br>
            <a:r>
              <a:rPr lang="en-US" sz="1400" b="0" i="0" u="none" strike="noStrike" cap="none">
                <a:solidFill>
                  <a:srgbClr val="0C1C2C"/>
                </a:solidFill>
                <a:latin typeface="Hind Light"/>
                <a:ea typeface="Hind Light"/>
                <a:cs typeface="Hind Light"/>
                <a:sym typeface="Hind Light"/>
              </a:rPr>
              <a:t>Operations</a:t>
            </a:r>
          </a:p>
        </p:txBody>
      </p:sp>
      <p:sp>
        <p:nvSpPr>
          <p:cNvPr id="450" name="Shape 450"/>
          <p:cNvSpPr txBox="1"/>
          <p:nvPr/>
        </p:nvSpPr>
        <p:spPr>
          <a:xfrm>
            <a:off x="5370238" y="3486285"/>
            <a:ext cx="1468938" cy="384451"/>
          </a:xfrm>
          <a:prstGeom prst="rect">
            <a:avLst/>
          </a:prstGeom>
          <a:noFill/>
          <a:ln>
            <a:noFill/>
          </a:ln>
        </p:spPr>
        <p:txBody>
          <a:bodyPr wrap="square" lIns="45700" tIns="45700" rIns="45700" bIns="45700" anchor="t" anchorCtr="0">
            <a:noAutofit/>
          </a:bodyPr>
          <a:lstStyle/>
          <a:p>
            <a:pPr marL="0" marR="0" lvl="0" indent="-88900" algn="ctr" rtl="0">
              <a:lnSpc>
                <a:spcPct val="70000"/>
              </a:lnSpc>
              <a:spcBef>
                <a:spcPts val="0"/>
              </a:spcBef>
              <a:spcAft>
                <a:spcPts val="0"/>
              </a:spcAft>
              <a:buClr>
                <a:srgbClr val="EEF2EC"/>
              </a:buClr>
              <a:buSzPct val="100000"/>
              <a:buFont typeface="Hind SemiBold"/>
              <a:buNone/>
            </a:pPr>
            <a:r>
              <a:rPr lang="en-US" sz="1400" b="1" i="0" u="none" strike="noStrike" cap="none" dirty="0">
                <a:solidFill>
                  <a:srgbClr val="EEF2EC"/>
                </a:solidFill>
                <a:latin typeface="Hind SemiBold"/>
                <a:ea typeface="Hind SemiBold"/>
                <a:cs typeface="Hind SemiBold"/>
                <a:sym typeface="Hind SemiBold"/>
              </a:rPr>
              <a:t>INTERNET</a:t>
            </a:r>
          </a:p>
          <a:p>
            <a:pPr marL="0" marR="0" lvl="0" indent="-88900" algn="ctr" rtl="0">
              <a:lnSpc>
                <a:spcPct val="70000"/>
              </a:lnSpc>
              <a:spcBef>
                <a:spcPts val="0"/>
              </a:spcBef>
              <a:spcAft>
                <a:spcPts val="0"/>
              </a:spcAft>
              <a:buClr>
                <a:srgbClr val="EEF2EC"/>
              </a:buClr>
              <a:buSzPct val="100000"/>
              <a:buFont typeface="Hind SemiBold"/>
              <a:buNone/>
            </a:pPr>
            <a:r>
              <a:rPr lang="en-US" sz="1400" b="1" i="0" u="none" strike="noStrike" cap="none" dirty="0">
                <a:solidFill>
                  <a:srgbClr val="EEF2EC"/>
                </a:solidFill>
                <a:latin typeface="Hind SemiBold"/>
                <a:ea typeface="Hind SemiBold"/>
                <a:cs typeface="Hind SemiBold"/>
                <a:sym typeface="Hind SemiBold"/>
              </a:rPr>
              <a:t>ECOSYSTEM</a:t>
            </a:r>
          </a:p>
        </p:txBody>
      </p:sp>
      <p:sp>
        <p:nvSpPr>
          <p:cNvPr id="451" name="Shape 451"/>
          <p:cNvSpPr txBox="1"/>
          <p:nvPr/>
        </p:nvSpPr>
        <p:spPr>
          <a:xfrm>
            <a:off x="9382475" y="2503082"/>
            <a:ext cx="1445398" cy="695959"/>
          </a:xfrm>
          <a:prstGeom prst="rect">
            <a:avLst/>
          </a:prstGeom>
          <a:noFill/>
          <a:ln>
            <a:noFill/>
          </a:ln>
        </p:spPr>
        <p:txBody>
          <a:bodyPr wrap="square" lIns="45700" tIns="45700" rIns="45700" bIns="45700" anchor="t" anchorCtr="0">
            <a:noAutofit/>
          </a:bodyPr>
          <a:lstStyle/>
          <a:p>
            <a:pPr marL="0" marR="0" lvl="0" indent="-69850" algn="l" rtl="0">
              <a:lnSpc>
                <a:spcPct val="60000"/>
              </a:lnSpc>
              <a:spcBef>
                <a:spcPts val="0"/>
              </a:spcBef>
              <a:spcAft>
                <a:spcPts val="0"/>
              </a:spcAft>
              <a:buClr>
                <a:srgbClr val="0C1C2C"/>
              </a:buClr>
              <a:buSzPct val="100000"/>
              <a:buFont typeface="Hind Light"/>
              <a:buNone/>
            </a:pPr>
            <a:r>
              <a:rPr lang="en-US" sz="1100" b="0" i="0" u="none" strike="noStrike" cap="none">
                <a:solidFill>
                  <a:srgbClr val="0C1C2C"/>
                </a:solidFill>
                <a:latin typeface="Hind Light"/>
                <a:ea typeface="Hind Light"/>
                <a:cs typeface="Hind Light"/>
                <a:sym typeface="Hind Light"/>
              </a:rPr>
              <a:t>Chapters</a:t>
            </a:r>
          </a:p>
          <a:p>
            <a:pPr marL="0" marR="0" lvl="0" indent="-69850" algn="l" rtl="0">
              <a:lnSpc>
                <a:spcPct val="60000"/>
              </a:lnSpc>
              <a:spcBef>
                <a:spcPts val="400"/>
              </a:spcBef>
              <a:spcAft>
                <a:spcPts val="0"/>
              </a:spcAft>
              <a:buClr>
                <a:srgbClr val="0C1C2C"/>
              </a:buClr>
              <a:buSzPct val="100000"/>
              <a:buFont typeface="Hind Light"/>
              <a:buNone/>
            </a:pPr>
            <a:r>
              <a:rPr lang="en-US" sz="1100" b="0" i="0" u="none" strike="noStrike" cap="none">
                <a:solidFill>
                  <a:srgbClr val="0C1C2C"/>
                </a:solidFill>
                <a:latin typeface="Hind Light"/>
                <a:ea typeface="Hind Light"/>
                <a:cs typeface="Hind Light"/>
                <a:sym typeface="Hind Light"/>
              </a:rPr>
              <a:t>Individual Members</a:t>
            </a:r>
          </a:p>
          <a:p>
            <a:pPr marL="0" marR="0" lvl="0" indent="-69850" algn="l" rtl="0">
              <a:lnSpc>
                <a:spcPct val="60000"/>
              </a:lnSpc>
              <a:spcBef>
                <a:spcPts val="400"/>
              </a:spcBef>
              <a:spcAft>
                <a:spcPts val="0"/>
              </a:spcAft>
              <a:buClr>
                <a:srgbClr val="0C1C2C"/>
              </a:buClr>
              <a:buSzPct val="100000"/>
              <a:buFont typeface="Hind Light"/>
              <a:buNone/>
            </a:pPr>
            <a:r>
              <a:rPr lang="en-US" sz="1100" b="0" i="0" u="none" strike="noStrike" cap="none">
                <a:solidFill>
                  <a:srgbClr val="0C1C2C"/>
                </a:solidFill>
                <a:latin typeface="Hind Light"/>
                <a:ea typeface="Hind Light"/>
                <a:cs typeface="Hind Light"/>
                <a:sym typeface="Hind Light"/>
              </a:rPr>
              <a:t>Organization Members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76200" algn="l" rtl="0">
              <a:lnSpc>
                <a:spcPct val="105999"/>
              </a:lnSpc>
              <a:spcBef>
                <a:spcPts val="0"/>
              </a:spcBef>
              <a:spcAft>
                <a:spcPts val="0"/>
              </a:spcAft>
              <a:buClr>
                <a:schemeClr val="accent3"/>
              </a:buClr>
              <a:buSzPct val="100000"/>
              <a:buFont typeface="Hind Light"/>
              <a:buNone/>
            </a:pPr>
            <a:r>
              <a:rPr lang="en-US" sz="1200" b="0" i="0" u="none" strike="noStrike" cap="none">
                <a:solidFill>
                  <a:schemeClr val="accent3"/>
                </a:solidFill>
                <a:latin typeface="Hind Light"/>
                <a:ea typeface="Hind Light"/>
                <a:cs typeface="Hind Light"/>
                <a:sym typeface="Hind Light"/>
              </a:rPr>
              <a:t>We get better answers to global questions when a range of </a:t>
            </a:r>
            <a:br>
              <a:rPr lang="en-US" sz="1200" b="0" i="0" u="none" strike="noStrike" cap="none">
                <a:solidFill>
                  <a:schemeClr val="accent3"/>
                </a:solidFill>
                <a:latin typeface="Hind Light"/>
                <a:ea typeface="Hind Light"/>
                <a:cs typeface="Hind Light"/>
                <a:sym typeface="Hind Light"/>
              </a:rPr>
            </a:br>
            <a:r>
              <a:rPr lang="en-US" sz="1200" b="0" i="0" u="none" strike="noStrike" cap="none">
                <a:solidFill>
                  <a:schemeClr val="accent3"/>
                </a:solidFill>
                <a:latin typeface="Hind Light"/>
                <a:ea typeface="Hind Light"/>
                <a:cs typeface="Hind Light"/>
                <a:sym typeface="Hind Light"/>
              </a:rPr>
              <a:t>experts and interests can meaningfully take part in the discussion.</a:t>
            </a:r>
          </a:p>
        </p:txBody>
      </p:sp>
      <p:sp>
        <p:nvSpPr>
          <p:cNvPr id="457" name="Shape 457"/>
          <p:cNvSpPr txBox="1">
            <a:spLocks noGrp="1"/>
          </p:cNvSpPr>
          <p:nvPr>
            <p:ph type="body" idx="1"/>
          </p:nvPr>
        </p:nvSpPr>
        <p:spPr>
          <a:xfrm>
            <a:off x="539999" y="1993900"/>
            <a:ext cx="11122274" cy="965200"/>
          </a:xfrm>
          <a:prstGeom prst="rect">
            <a:avLst/>
          </a:prstGeom>
          <a:noFill/>
          <a:ln>
            <a:noFill/>
          </a:ln>
        </p:spPr>
        <p:txBody>
          <a:bodyPr wrap="square" lIns="0" tIns="0" rIns="0" bIns="0" anchor="t" anchorCtr="0">
            <a:noAutofit/>
          </a:bodyPr>
          <a:lstStyle/>
          <a:p>
            <a:pPr marL="0" marR="0" lvl="0" indent="-139700" algn="l" rtl="0">
              <a:lnSpc>
                <a:spcPct val="105999"/>
              </a:lnSpc>
              <a:spcBef>
                <a:spcPts val="0"/>
              </a:spcBef>
              <a:spcAft>
                <a:spcPts val="0"/>
              </a:spcAft>
              <a:buClr>
                <a:srgbClr val="0C1C2C"/>
              </a:buClr>
              <a:buSzPct val="100000"/>
              <a:buFont typeface="Hind Light"/>
              <a:buNone/>
            </a:pPr>
            <a:r>
              <a:rPr lang="en-US" sz="2200" b="0" i="0" u="none" strike="noStrike" cap="none">
                <a:solidFill>
                  <a:srgbClr val="0C1C2C"/>
                </a:solidFill>
                <a:latin typeface="Hind Light"/>
                <a:ea typeface="Hind Light"/>
                <a:cs typeface="Hind Light"/>
                <a:sym typeface="Hind Light"/>
              </a:rPr>
              <a:t>The Internet Society has identified four attributes of successful multistakeholder decision-making:</a:t>
            </a:r>
          </a:p>
        </p:txBody>
      </p:sp>
      <p:sp>
        <p:nvSpPr>
          <p:cNvPr id="458" name="Shape 458"/>
          <p:cNvSpPr txBox="1"/>
          <p:nvPr/>
        </p:nvSpPr>
        <p:spPr>
          <a:xfrm>
            <a:off x="8406613" y="4160913"/>
            <a:ext cx="2954982" cy="1564637"/>
          </a:xfrm>
          <a:prstGeom prst="rect">
            <a:avLst/>
          </a:prstGeom>
          <a:noFill/>
          <a:ln>
            <a:noFill/>
          </a:ln>
        </p:spPr>
        <p:txBody>
          <a:bodyPr wrap="square" lIns="91425" tIns="91425" rIns="91425" bIns="91425" anchor="t" anchorCtr="0">
            <a:noAutofit/>
          </a:bodyPr>
          <a:lstStyle/>
          <a:p>
            <a:pPr marL="0" marR="0" lvl="0" indent="-127000" algn="ctr" rtl="0">
              <a:lnSpc>
                <a:spcPct val="120000"/>
              </a:lnSpc>
              <a:spcBef>
                <a:spcPts val="0"/>
              </a:spcBef>
              <a:spcAft>
                <a:spcPts val="0"/>
              </a:spcAft>
              <a:buClr>
                <a:srgbClr val="535353"/>
              </a:buClr>
              <a:buSzPct val="100000"/>
              <a:buFont typeface="Hind Light"/>
              <a:buNone/>
            </a:pPr>
            <a:r>
              <a:rPr lang="en-US" sz="2000" b="0" i="0" u="none" strike="noStrike" cap="none">
                <a:solidFill>
                  <a:srgbClr val="535353"/>
                </a:solidFill>
                <a:latin typeface="Hind Light"/>
                <a:ea typeface="Hind Light"/>
                <a:cs typeface="Hind Light"/>
                <a:sym typeface="Hind Light"/>
              </a:rPr>
              <a:t>Collaboration through distributed and interoperable governance</a:t>
            </a:r>
          </a:p>
        </p:txBody>
      </p:sp>
      <p:sp>
        <p:nvSpPr>
          <p:cNvPr id="459" name="Shape 459"/>
          <p:cNvSpPr txBox="1"/>
          <p:nvPr/>
        </p:nvSpPr>
        <p:spPr>
          <a:xfrm>
            <a:off x="609941" y="4160913"/>
            <a:ext cx="2184982" cy="1076957"/>
          </a:xfrm>
          <a:prstGeom prst="rect">
            <a:avLst/>
          </a:prstGeom>
          <a:noFill/>
          <a:ln>
            <a:noFill/>
          </a:ln>
        </p:spPr>
        <p:txBody>
          <a:bodyPr wrap="square" lIns="91425" tIns="91425" rIns="91425" bIns="91425" anchor="t" anchorCtr="0">
            <a:noAutofit/>
          </a:bodyPr>
          <a:lstStyle/>
          <a:p>
            <a:pPr marL="0" marR="0" lvl="0" indent="-127000" algn="ctr" rtl="0">
              <a:lnSpc>
                <a:spcPct val="120000"/>
              </a:lnSpc>
              <a:spcBef>
                <a:spcPts val="0"/>
              </a:spcBef>
              <a:spcAft>
                <a:spcPts val="0"/>
              </a:spcAft>
              <a:buClr>
                <a:srgbClr val="535353"/>
              </a:buClr>
              <a:buSzPct val="100000"/>
              <a:buFont typeface="Hind Light"/>
              <a:buNone/>
            </a:pPr>
            <a:r>
              <a:rPr lang="en-US" sz="2000" b="0" i="0" u="none" strike="noStrike" cap="none">
                <a:solidFill>
                  <a:srgbClr val="535353"/>
                </a:solidFill>
                <a:latin typeface="Hind Light"/>
                <a:ea typeface="Hind Light"/>
                <a:cs typeface="Hind Light"/>
                <a:sym typeface="Hind Light"/>
              </a:rPr>
              <a:t>Inclusiveness </a:t>
            </a:r>
          </a:p>
          <a:p>
            <a:pPr marL="0" marR="0" lvl="0" indent="-127000" algn="ctr" rtl="0">
              <a:lnSpc>
                <a:spcPct val="120000"/>
              </a:lnSpc>
              <a:spcBef>
                <a:spcPts val="0"/>
              </a:spcBef>
              <a:spcAft>
                <a:spcPts val="0"/>
              </a:spcAft>
              <a:buClr>
                <a:srgbClr val="535353"/>
              </a:buClr>
              <a:buSzPct val="100000"/>
              <a:buFont typeface="Hind Light"/>
              <a:buNone/>
            </a:pPr>
            <a:r>
              <a:rPr lang="en-US" sz="2000" b="0" i="0" u="none" strike="noStrike" cap="none">
                <a:solidFill>
                  <a:srgbClr val="535353"/>
                </a:solidFill>
                <a:latin typeface="Hind Light"/>
                <a:ea typeface="Hind Light"/>
                <a:cs typeface="Hind Light"/>
                <a:sym typeface="Hind Light"/>
              </a:rPr>
              <a:t>and transparency</a:t>
            </a:r>
          </a:p>
        </p:txBody>
      </p:sp>
      <p:sp>
        <p:nvSpPr>
          <p:cNvPr id="460" name="Shape 460"/>
          <p:cNvSpPr txBox="1"/>
          <p:nvPr/>
        </p:nvSpPr>
        <p:spPr>
          <a:xfrm>
            <a:off x="3173784" y="4160913"/>
            <a:ext cx="2064568" cy="985517"/>
          </a:xfrm>
          <a:prstGeom prst="rect">
            <a:avLst/>
          </a:prstGeom>
          <a:noFill/>
          <a:ln>
            <a:noFill/>
          </a:ln>
        </p:spPr>
        <p:txBody>
          <a:bodyPr wrap="square" lIns="45700" tIns="45700" rIns="45700" bIns="45700" anchor="t" anchorCtr="0">
            <a:noAutofit/>
          </a:bodyPr>
          <a:lstStyle/>
          <a:p>
            <a:pPr marL="0" marR="0" lvl="0" indent="-127000" algn="ctr" rtl="0">
              <a:lnSpc>
                <a:spcPct val="120000"/>
              </a:lnSpc>
              <a:spcBef>
                <a:spcPts val="0"/>
              </a:spcBef>
              <a:spcAft>
                <a:spcPts val="0"/>
              </a:spcAft>
              <a:buClr>
                <a:srgbClr val="535353"/>
              </a:buClr>
              <a:buSzPct val="100000"/>
              <a:buFont typeface="Hind Light"/>
              <a:buNone/>
            </a:pPr>
            <a:r>
              <a:rPr lang="en-US" sz="2000" b="0" i="0" u="none" strike="noStrike" cap="none">
                <a:solidFill>
                  <a:srgbClr val="535353"/>
                </a:solidFill>
                <a:latin typeface="Hind Light"/>
                <a:ea typeface="Hind Light"/>
                <a:cs typeface="Hind Light"/>
                <a:sym typeface="Hind Light"/>
              </a:rPr>
              <a:t>Collective responsibility</a:t>
            </a:r>
          </a:p>
        </p:txBody>
      </p:sp>
      <p:sp>
        <p:nvSpPr>
          <p:cNvPr id="461" name="Shape 461"/>
          <p:cNvSpPr txBox="1"/>
          <p:nvPr/>
        </p:nvSpPr>
        <p:spPr>
          <a:xfrm>
            <a:off x="5648449" y="4160913"/>
            <a:ext cx="2423450" cy="1473197"/>
          </a:xfrm>
          <a:prstGeom prst="rect">
            <a:avLst/>
          </a:prstGeom>
          <a:noFill/>
          <a:ln>
            <a:noFill/>
          </a:ln>
        </p:spPr>
        <p:txBody>
          <a:bodyPr wrap="square" lIns="45700" tIns="45700" rIns="45700" bIns="45700" anchor="t" anchorCtr="0">
            <a:noAutofit/>
          </a:bodyPr>
          <a:lstStyle/>
          <a:p>
            <a:pPr marL="0" marR="0" lvl="0" indent="-127000" algn="ctr" rtl="0">
              <a:lnSpc>
                <a:spcPct val="120000"/>
              </a:lnSpc>
              <a:spcBef>
                <a:spcPts val="0"/>
              </a:spcBef>
              <a:spcAft>
                <a:spcPts val="0"/>
              </a:spcAft>
              <a:buClr>
                <a:srgbClr val="535353"/>
              </a:buClr>
              <a:buSzPct val="100000"/>
              <a:buFont typeface="Hind Light"/>
              <a:buNone/>
            </a:pPr>
            <a:r>
              <a:rPr lang="en-US" sz="2000" b="0" i="0" u="none" strike="noStrike" cap="none">
                <a:solidFill>
                  <a:srgbClr val="535353"/>
                </a:solidFill>
                <a:latin typeface="Hind Light"/>
                <a:ea typeface="Hind Light"/>
                <a:cs typeface="Hind Light"/>
                <a:sym typeface="Hind Light"/>
              </a:rPr>
              <a:t>Effective </a:t>
            </a:r>
            <a:br>
              <a:rPr lang="en-US" sz="2000" b="0" i="0" u="none" strike="noStrike" cap="none">
                <a:solidFill>
                  <a:srgbClr val="535353"/>
                </a:solidFill>
                <a:latin typeface="Hind Light"/>
                <a:ea typeface="Hind Light"/>
                <a:cs typeface="Hind Light"/>
                <a:sym typeface="Hind Light"/>
              </a:rPr>
            </a:br>
            <a:r>
              <a:rPr lang="en-US" sz="2000" b="0" i="0" u="none" strike="noStrike" cap="none">
                <a:solidFill>
                  <a:srgbClr val="535353"/>
                </a:solidFill>
                <a:latin typeface="Hind Light"/>
                <a:ea typeface="Hind Light"/>
                <a:cs typeface="Hind Light"/>
                <a:sym typeface="Hind Light"/>
              </a:rPr>
              <a:t>decision-making and implementation</a:t>
            </a:r>
          </a:p>
        </p:txBody>
      </p:sp>
      <p:grpSp>
        <p:nvGrpSpPr>
          <p:cNvPr id="462" name="Shape 462"/>
          <p:cNvGrpSpPr/>
          <p:nvPr/>
        </p:nvGrpSpPr>
        <p:grpSpPr>
          <a:xfrm>
            <a:off x="1419052" y="3513204"/>
            <a:ext cx="566749" cy="566730"/>
            <a:chOff x="-2" y="-1"/>
            <a:chExt cx="566748" cy="566729"/>
          </a:xfrm>
        </p:grpSpPr>
        <p:sp>
          <p:nvSpPr>
            <p:cNvPr id="463" name="Shape 463"/>
            <p:cNvSpPr/>
            <p:nvPr/>
          </p:nvSpPr>
          <p:spPr>
            <a:xfrm>
              <a:off x="-2" y="-1"/>
              <a:ext cx="566727" cy="566729"/>
            </a:xfrm>
            <a:prstGeom prst="ellipse">
              <a:avLst/>
            </a:prstGeom>
            <a:solidFill>
              <a:schemeClr val="accent3"/>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64" name="Shape 464"/>
            <p:cNvSpPr txBox="1"/>
            <p:nvPr/>
          </p:nvSpPr>
          <p:spPr>
            <a:xfrm>
              <a:off x="6" y="99226"/>
              <a:ext cx="566740" cy="368301"/>
            </a:xfrm>
            <a:prstGeom prst="rect">
              <a:avLst/>
            </a:prstGeom>
            <a:noFill/>
            <a:ln>
              <a:noFill/>
            </a:ln>
          </p:spPr>
          <p:txBody>
            <a:bodyPr wrap="square" lIns="0" tIns="0" rIns="0" bIns="0" anchor="ctr" anchorCtr="0">
              <a:noAutofit/>
            </a:bodyPr>
            <a:lstStyle/>
            <a:p>
              <a:pPr marL="0" marR="0" lvl="0" indent="-114300" algn="ctr" rtl="0">
                <a:lnSpc>
                  <a:spcPct val="100000"/>
                </a:lnSpc>
                <a:spcBef>
                  <a:spcPts val="0"/>
                </a:spcBef>
                <a:spcAft>
                  <a:spcPts val="0"/>
                </a:spcAft>
                <a:buClr>
                  <a:srgbClr val="FFFFFF"/>
                </a:buClr>
                <a:buSzPct val="100000"/>
                <a:buFont typeface="Hind Light"/>
                <a:buNone/>
              </a:pPr>
              <a:r>
                <a:rPr lang="en-US" sz="1800" b="0" i="0" u="none" strike="noStrike" cap="none">
                  <a:solidFill>
                    <a:srgbClr val="FFFFFF"/>
                  </a:solidFill>
                  <a:latin typeface="Hind Light"/>
                  <a:ea typeface="Hind Light"/>
                  <a:cs typeface="Hind Light"/>
                  <a:sym typeface="Hind Light"/>
                </a:rPr>
                <a:t>1</a:t>
              </a:r>
            </a:p>
          </p:txBody>
        </p:sp>
      </p:grpSp>
      <p:grpSp>
        <p:nvGrpSpPr>
          <p:cNvPr id="465" name="Shape 465"/>
          <p:cNvGrpSpPr/>
          <p:nvPr/>
        </p:nvGrpSpPr>
        <p:grpSpPr>
          <a:xfrm>
            <a:off x="3922689" y="3513204"/>
            <a:ext cx="566750" cy="566730"/>
            <a:chOff x="-1" y="-1"/>
            <a:chExt cx="566748" cy="566729"/>
          </a:xfrm>
        </p:grpSpPr>
        <p:sp>
          <p:nvSpPr>
            <p:cNvPr id="466" name="Shape 466"/>
            <p:cNvSpPr/>
            <p:nvPr/>
          </p:nvSpPr>
          <p:spPr>
            <a:xfrm>
              <a:off x="-1" y="-1"/>
              <a:ext cx="566729" cy="566729"/>
            </a:xfrm>
            <a:prstGeom prst="ellipse">
              <a:avLst/>
            </a:prstGeom>
            <a:solidFill>
              <a:schemeClr val="accent3"/>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67" name="Shape 467"/>
            <p:cNvSpPr txBox="1"/>
            <p:nvPr/>
          </p:nvSpPr>
          <p:spPr>
            <a:xfrm>
              <a:off x="6" y="99226"/>
              <a:ext cx="566741" cy="368301"/>
            </a:xfrm>
            <a:prstGeom prst="rect">
              <a:avLst/>
            </a:prstGeom>
            <a:noFill/>
            <a:ln>
              <a:noFill/>
            </a:ln>
          </p:spPr>
          <p:txBody>
            <a:bodyPr wrap="square" lIns="0" tIns="0" rIns="0" bIns="0" anchor="ctr" anchorCtr="0">
              <a:noAutofit/>
            </a:bodyPr>
            <a:lstStyle/>
            <a:p>
              <a:pPr marL="0" marR="0" lvl="0" indent="-114300" algn="ctr" rtl="0">
                <a:lnSpc>
                  <a:spcPct val="100000"/>
                </a:lnSpc>
                <a:spcBef>
                  <a:spcPts val="0"/>
                </a:spcBef>
                <a:spcAft>
                  <a:spcPts val="0"/>
                </a:spcAft>
                <a:buClr>
                  <a:srgbClr val="FFFFFF"/>
                </a:buClr>
                <a:buSzPct val="100000"/>
                <a:buFont typeface="Hind Light"/>
                <a:buNone/>
              </a:pPr>
              <a:r>
                <a:rPr lang="en-US" sz="1800" b="0" i="0" u="none" strike="noStrike" cap="none">
                  <a:solidFill>
                    <a:srgbClr val="FFFFFF"/>
                  </a:solidFill>
                  <a:latin typeface="Hind Light"/>
                  <a:ea typeface="Hind Light"/>
                  <a:cs typeface="Hind Light"/>
                  <a:sym typeface="Hind Light"/>
                </a:rPr>
                <a:t>2</a:t>
              </a:r>
            </a:p>
          </p:txBody>
        </p:sp>
      </p:grpSp>
      <p:grpSp>
        <p:nvGrpSpPr>
          <p:cNvPr id="468" name="Shape 468"/>
          <p:cNvGrpSpPr/>
          <p:nvPr/>
        </p:nvGrpSpPr>
        <p:grpSpPr>
          <a:xfrm>
            <a:off x="6562646" y="3513204"/>
            <a:ext cx="566750" cy="566730"/>
            <a:chOff x="-1" y="-1"/>
            <a:chExt cx="566748" cy="566729"/>
          </a:xfrm>
        </p:grpSpPr>
        <p:sp>
          <p:nvSpPr>
            <p:cNvPr id="469" name="Shape 469"/>
            <p:cNvSpPr/>
            <p:nvPr/>
          </p:nvSpPr>
          <p:spPr>
            <a:xfrm>
              <a:off x="-1" y="-1"/>
              <a:ext cx="566729" cy="566729"/>
            </a:xfrm>
            <a:prstGeom prst="ellipse">
              <a:avLst/>
            </a:prstGeom>
            <a:solidFill>
              <a:schemeClr val="accent3"/>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70" name="Shape 470"/>
            <p:cNvSpPr txBox="1"/>
            <p:nvPr/>
          </p:nvSpPr>
          <p:spPr>
            <a:xfrm>
              <a:off x="6" y="99226"/>
              <a:ext cx="566741" cy="368301"/>
            </a:xfrm>
            <a:prstGeom prst="rect">
              <a:avLst/>
            </a:prstGeom>
            <a:noFill/>
            <a:ln>
              <a:noFill/>
            </a:ln>
          </p:spPr>
          <p:txBody>
            <a:bodyPr wrap="square" lIns="0" tIns="0" rIns="0" bIns="0" anchor="ctr" anchorCtr="0">
              <a:noAutofit/>
            </a:bodyPr>
            <a:lstStyle/>
            <a:p>
              <a:pPr marL="0" marR="0" lvl="0" indent="-114300" algn="ctr" rtl="0">
                <a:lnSpc>
                  <a:spcPct val="100000"/>
                </a:lnSpc>
                <a:spcBef>
                  <a:spcPts val="0"/>
                </a:spcBef>
                <a:spcAft>
                  <a:spcPts val="0"/>
                </a:spcAft>
                <a:buClr>
                  <a:srgbClr val="FFFFFF"/>
                </a:buClr>
                <a:buSzPct val="100000"/>
                <a:buFont typeface="Hind Light"/>
                <a:buNone/>
              </a:pPr>
              <a:r>
                <a:rPr lang="en-US" sz="1800" b="0" i="0" u="none" strike="noStrike" cap="none">
                  <a:solidFill>
                    <a:srgbClr val="FFFFFF"/>
                  </a:solidFill>
                  <a:latin typeface="Hind Light"/>
                  <a:ea typeface="Hind Light"/>
                  <a:cs typeface="Hind Light"/>
                  <a:sym typeface="Hind Light"/>
                </a:rPr>
                <a:t>3</a:t>
              </a:r>
            </a:p>
          </p:txBody>
        </p:sp>
      </p:grpSp>
      <p:grpSp>
        <p:nvGrpSpPr>
          <p:cNvPr id="471" name="Shape 471"/>
          <p:cNvGrpSpPr/>
          <p:nvPr/>
        </p:nvGrpSpPr>
        <p:grpSpPr>
          <a:xfrm>
            <a:off x="9599930" y="3513204"/>
            <a:ext cx="568337" cy="566730"/>
            <a:chOff x="-1" y="-1"/>
            <a:chExt cx="568336" cy="566729"/>
          </a:xfrm>
        </p:grpSpPr>
        <p:sp>
          <p:nvSpPr>
            <p:cNvPr id="472" name="Shape 472"/>
            <p:cNvSpPr/>
            <p:nvPr/>
          </p:nvSpPr>
          <p:spPr>
            <a:xfrm>
              <a:off x="-1" y="-1"/>
              <a:ext cx="568315" cy="566729"/>
            </a:xfrm>
            <a:prstGeom prst="ellipse">
              <a:avLst/>
            </a:prstGeom>
            <a:solidFill>
              <a:schemeClr val="accent3"/>
            </a:solidFill>
            <a:ln>
              <a:noFill/>
            </a:ln>
          </p:spPr>
          <p:txBody>
            <a:bodyPr wrap="square" lIns="45700" tIns="45700" rIns="45700" bIns="45700" anchor="ctr" anchorCtr="0">
              <a:noAutofit/>
            </a:bodyPr>
            <a:lstStyle/>
            <a:p>
              <a:pPr marL="0" marR="0" lvl="0" indent="-114300" algn="ctr"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473" name="Shape 473"/>
            <p:cNvSpPr txBox="1"/>
            <p:nvPr/>
          </p:nvSpPr>
          <p:spPr>
            <a:xfrm>
              <a:off x="7" y="99226"/>
              <a:ext cx="568328" cy="368301"/>
            </a:xfrm>
            <a:prstGeom prst="rect">
              <a:avLst/>
            </a:prstGeom>
            <a:noFill/>
            <a:ln>
              <a:noFill/>
            </a:ln>
          </p:spPr>
          <p:txBody>
            <a:bodyPr wrap="square" lIns="0" tIns="0" rIns="0" bIns="0" anchor="ctr" anchorCtr="0">
              <a:noAutofit/>
            </a:bodyPr>
            <a:lstStyle/>
            <a:p>
              <a:pPr marL="0" marR="0" lvl="0" indent="-114300" algn="ctr" rtl="0">
                <a:lnSpc>
                  <a:spcPct val="100000"/>
                </a:lnSpc>
                <a:spcBef>
                  <a:spcPts val="0"/>
                </a:spcBef>
                <a:spcAft>
                  <a:spcPts val="0"/>
                </a:spcAft>
                <a:buClr>
                  <a:srgbClr val="FFFFFF"/>
                </a:buClr>
                <a:buSzPct val="100000"/>
                <a:buFont typeface="Hind Light"/>
                <a:buNone/>
              </a:pPr>
              <a:r>
                <a:rPr lang="en-US" sz="1800" b="0" i="0" u="none" strike="noStrike" cap="none">
                  <a:solidFill>
                    <a:srgbClr val="FFFFFF"/>
                  </a:solidFill>
                  <a:latin typeface="Hind Light"/>
                  <a:ea typeface="Hind Light"/>
                  <a:cs typeface="Hind Light"/>
                  <a:sym typeface="Hind Light"/>
                </a:rPr>
                <a:t>4</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533249" y="525598"/>
            <a:ext cx="11129024" cy="5572804"/>
          </a:xfrm>
          <a:prstGeom prst="rect">
            <a:avLst/>
          </a:prstGeom>
          <a:noFill/>
          <a:ln>
            <a:noFill/>
          </a:ln>
        </p:spPr>
        <p:txBody>
          <a:bodyPr wrap="square" lIns="0" tIns="0" rIns="0" bIns="0" anchor="ctr" anchorCtr="0">
            <a:noAutofit/>
          </a:bodyPr>
          <a:lstStyle/>
          <a:p>
            <a:pPr marL="0" marR="0" lvl="0" indent="-228600" algn="ctr" rtl="0">
              <a:lnSpc>
                <a:spcPct val="110000"/>
              </a:lnSpc>
              <a:spcBef>
                <a:spcPts val="0"/>
              </a:spcBef>
              <a:spcAft>
                <a:spcPts val="0"/>
              </a:spcAft>
              <a:buClr>
                <a:srgbClr val="EEF2EC"/>
              </a:buClr>
              <a:buSzPct val="100000"/>
              <a:buFont typeface="Hind Light"/>
              <a:buNone/>
            </a:pPr>
            <a:r>
              <a:rPr lang="en-US" sz="3600" b="0" i="0" u="none" strike="noStrike" cap="none" dirty="0">
                <a:solidFill>
                  <a:srgbClr val="EEF2EC"/>
                </a:solidFill>
                <a:latin typeface="Hind Light"/>
                <a:ea typeface="Hind Light"/>
                <a:cs typeface="Hind Light"/>
                <a:sym typeface="Hind Light"/>
              </a:rPr>
              <a:t>“The Internet Society is operating on a world </a:t>
            </a:r>
            <a:br>
              <a:rPr lang="en-US" sz="3600" b="0" i="0" u="none" strike="noStrike" cap="none" dirty="0">
                <a:solidFill>
                  <a:srgbClr val="EEF2EC"/>
                </a:solidFill>
                <a:latin typeface="Hind Light"/>
                <a:ea typeface="Hind Light"/>
                <a:cs typeface="Hind Light"/>
                <a:sym typeface="Hind Light"/>
              </a:rPr>
            </a:br>
            <a:r>
              <a:rPr lang="en-US" sz="3600" b="0" i="0" u="none" strike="noStrike" cap="none" dirty="0">
                <a:solidFill>
                  <a:srgbClr val="EEF2EC"/>
                </a:solidFill>
                <a:latin typeface="Hind Light"/>
                <a:ea typeface="Hind Light"/>
                <a:cs typeface="Hind Light"/>
                <a:sym typeface="Hind Light"/>
              </a:rPr>
              <a:t>stage to help all of the </a:t>
            </a:r>
            <a:r>
              <a:rPr lang="en-US" sz="3600" b="1" i="0" u="none" strike="noStrike" cap="none" dirty="0">
                <a:solidFill>
                  <a:srgbClr val="EEF2EC"/>
                </a:solidFill>
                <a:latin typeface="Hind Light"/>
                <a:ea typeface="Hind Light"/>
                <a:cs typeface="Hind Light"/>
                <a:sym typeface="Hind Light"/>
              </a:rPr>
              <a:t>stakeholders</a:t>
            </a:r>
            <a:r>
              <a:rPr lang="en-US" sz="3600" b="0" i="0" u="none" strike="noStrike" cap="none" dirty="0">
                <a:solidFill>
                  <a:srgbClr val="EEF2EC"/>
                </a:solidFill>
                <a:latin typeface="Hind Light"/>
                <a:ea typeface="Hind Light"/>
                <a:cs typeface="Hind Light"/>
                <a:sym typeface="Hind Light"/>
              </a:rPr>
              <a:t> of the Internet </a:t>
            </a:r>
            <a:br>
              <a:rPr lang="en-US" sz="3600" b="0" i="0" u="none" strike="noStrike" cap="none" dirty="0">
                <a:solidFill>
                  <a:srgbClr val="EEF2EC"/>
                </a:solidFill>
                <a:latin typeface="Hind Light"/>
                <a:ea typeface="Hind Light"/>
                <a:cs typeface="Hind Light"/>
                <a:sym typeface="Hind Light"/>
              </a:rPr>
            </a:br>
            <a:r>
              <a:rPr lang="en-US" sz="3600" b="0" i="0" u="none" strike="noStrike" cap="none" dirty="0">
                <a:solidFill>
                  <a:srgbClr val="EEF2EC"/>
                </a:solidFill>
                <a:latin typeface="Hind Light"/>
                <a:ea typeface="Hind Light"/>
                <a:cs typeface="Hind Light"/>
                <a:sym typeface="Hind Light"/>
              </a:rPr>
              <a:t>to understand what the implications of the </a:t>
            </a:r>
            <a:br>
              <a:rPr lang="en-US" sz="3600" b="0" i="0" u="none" strike="noStrike" cap="none" dirty="0">
                <a:solidFill>
                  <a:srgbClr val="EEF2EC"/>
                </a:solidFill>
                <a:latin typeface="Hind Light"/>
                <a:ea typeface="Hind Light"/>
                <a:cs typeface="Hind Light"/>
                <a:sym typeface="Hind Light"/>
              </a:rPr>
            </a:br>
            <a:r>
              <a:rPr lang="en-US" sz="3600" b="0" i="0" u="none" strike="noStrike" cap="none" dirty="0">
                <a:solidFill>
                  <a:srgbClr val="EEF2EC"/>
                </a:solidFill>
                <a:latin typeface="Hind Light"/>
                <a:ea typeface="Hind Light"/>
                <a:cs typeface="Hind Light"/>
                <a:sym typeface="Hind Light"/>
              </a:rPr>
              <a:t>technology are, what policies are beneficial, </a:t>
            </a:r>
            <a:br>
              <a:rPr lang="en-US" sz="3600" b="0" i="0" u="none" strike="noStrike" cap="none" dirty="0">
                <a:solidFill>
                  <a:srgbClr val="EEF2EC"/>
                </a:solidFill>
                <a:latin typeface="Hind Light"/>
                <a:ea typeface="Hind Light"/>
                <a:cs typeface="Hind Light"/>
                <a:sym typeface="Hind Light"/>
              </a:rPr>
            </a:br>
            <a:r>
              <a:rPr lang="en-US" sz="3600" b="0" i="0" u="none" strike="noStrike" cap="none" dirty="0">
                <a:solidFill>
                  <a:srgbClr val="EEF2EC"/>
                </a:solidFill>
                <a:latin typeface="Hind Light"/>
                <a:ea typeface="Hind Light"/>
                <a:cs typeface="Hind Light"/>
                <a:sym typeface="Hind Light"/>
              </a:rPr>
              <a:t>and what right and freedoms need to be preserved </a:t>
            </a:r>
            <a:br>
              <a:rPr lang="en-US" sz="3600" b="0" i="0" u="none" strike="noStrike" cap="none" dirty="0">
                <a:solidFill>
                  <a:srgbClr val="EEF2EC"/>
                </a:solidFill>
                <a:latin typeface="Hind Light"/>
                <a:ea typeface="Hind Light"/>
                <a:cs typeface="Hind Light"/>
                <a:sym typeface="Hind Light"/>
              </a:rPr>
            </a:br>
            <a:r>
              <a:rPr lang="en-US" sz="3600" b="0" i="0" u="none" strike="noStrike" cap="none" dirty="0">
                <a:solidFill>
                  <a:srgbClr val="EEF2EC"/>
                </a:solidFill>
                <a:latin typeface="Hind Light"/>
                <a:ea typeface="Hind Light"/>
                <a:cs typeface="Hind Light"/>
                <a:sym typeface="Hind Light"/>
              </a:rPr>
              <a:t>in the use of this system.”</a:t>
            </a:r>
          </a:p>
          <a:p>
            <a:pPr marL="0" marR="0" lvl="1" indent="-114300" algn="ctr" rtl="0">
              <a:lnSpc>
                <a:spcPct val="110000"/>
              </a:lnSpc>
              <a:spcBef>
                <a:spcPts val="0"/>
              </a:spcBef>
              <a:spcAft>
                <a:spcPts val="0"/>
              </a:spcAft>
              <a:buClr>
                <a:srgbClr val="EEF2EC"/>
              </a:buClr>
              <a:buSzPct val="100000"/>
              <a:buFont typeface="Hind Medium"/>
              <a:buNone/>
            </a:pPr>
            <a:r>
              <a:rPr lang="en-US" sz="1800" b="0" i="0" u="none" strike="noStrike" cap="none" dirty="0" err="1">
                <a:solidFill>
                  <a:srgbClr val="EEF2EC"/>
                </a:solidFill>
                <a:latin typeface="Hind Medium"/>
                <a:ea typeface="Hind Medium"/>
                <a:cs typeface="Hind Medium"/>
                <a:sym typeface="Hind Medium"/>
              </a:rPr>
              <a:t>Vint</a:t>
            </a:r>
            <a:r>
              <a:rPr lang="en-US" sz="1800" b="0" i="0" u="none" strike="noStrike" cap="none" dirty="0">
                <a:solidFill>
                  <a:srgbClr val="EEF2EC"/>
                </a:solidFill>
                <a:latin typeface="Hind Medium"/>
                <a:ea typeface="Hind Medium"/>
                <a:cs typeface="Hind Medium"/>
                <a:sym typeface="Hind Medium"/>
              </a:rPr>
              <a:t> Cerf</a:t>
            </a:r>
          </a:p>
        </p:txBody>
      </p:sp>
      <p:sp>
        <p:nvSpPr>
          <p:cNvPr id="136" name="Shape 136"/>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3</a:t>
            </a:fld>
            <a:endParaRPr lang="en-US" sz="1000" b="0" i="0" u="none" strike="noStrike" cap="none">
              <a:solidFill>
                <a:srgbClr val="EEF2EC"/>
              </a:solidFill>
              <a:latin typeface="Hind Light"/>
              <a:ea typeface="Hind Light"/>
              <a:cs typeface="Hind Light"/>
              <a:sym typeface="Hind Ligh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p:nvPr/>
        </p:nvSpPr>
        <p:spPr>
          <a:xfrm>
            <a:off x="280986" y="5161460"/>
            <a:ext cx="4205324" cy="904239"/>
          </a:xfrm>
          <a:prstGeom prst="rect">
            <a:avLst/>
          </a:prstGeom>
          <a:noFill/>
          <a:ln>
            <a:noFill/>
          </a:ln>
        </p:spPr>
        <p:txBody>
          <a:bodyPr wrap="square" lIns="45700" tIns="45700" rIns="45700" bIns="45700" anchor="t" anchorCtr="0">
            <a:noAutofit/>
          </a:bodyPr>
          <a:lstStyle/>
          <a:p>
            <a:pPr marL="0" marR="0" lvl="0" indent="-114300" algn="l" rtl="0">
              <a:lnSpc>
                <a:spcPct val="20000"/>
              </a:lnSpc>
              <a:spcBef>
                <a:spcPts val="0"/>
              </a:spcBef>
              <a:spcAft>
                <a:spcPts val="0"/>
              </a:spcAft>
              <a:buClr>
                <a:srgbClr val="EEF2EC"/>
              </a:buClr>
              <a:buSzPct val="100000"/>
              <a:buFont typeface="Hind"/>
              <a:buNone/>
            </a:pPr>
            <a:r>
              <a:rPr lang="en-US" sz="1800" b="0" i="0" u="none" strike="noStrike" cap="none">
                <a:solidFill>
                  <a:srgbClr val="EEF2EC"/>
                </a:solidFill>
                <a:latin typeface="Hind"/>
                <a:ea typeface="Hind"/>
                <a:cs typeface="Hind"/>
                <a:sym typeface="Hind"/>
              </a:rPr>
              <a:t>Subhashish Panigrahi</a:t>
            </a:r>
          </a:p>
          <a:p>
            <a:pPr marL="0" marR="0" lvl="0" indent="-101600" algn="l" rtl="0">
              <a:lnSpc>
                <a:spcPct val="20000"/>
              </a:lnSpc>
              <a:spcBef>
                <a:spcPts val="1200"/>
              </a:spcBef>
              <a:spcAft>
                <a:spcPts val="0"/>
              </a:spcAft>
              <a:buClr>
                <a:srgbClr val="EEF2EC"/>
              </a:buClr>
              <a:buSzPct val="100000"/>
              <a:buFont typeface="Hind"/>
              <a:buNone/>
            </a:pPr>
            <a:r>
              <a:rPr lang="en-US" sz="1600" b="1" i="0" u="none" strike="noStrike" cap="none">
                <a:solidFill>
                  <a:srgbClr val="EEF2EC"/>
                </a:solidFill>
                <a:latin typeface="Hind"/>
                <a:ea typeface="Hind"/>
                <a:cs typeface="Hind"/>
                <a:sym typeface="Hind"/>
              </a:rPr>
              <a:t>Chapter Development Manager, Asia-Pacific</a:t>
            </a:r>
          </a:p>
          <a:p>
            <a:pPr marL="0" marR="0" lvl="0" indent="-114300" algn="l" rtl="0">
              <a:lnSpc>
                <a:spcPct val="20000"/>
              </a:lnSpc>
              <a:spcBef>
                <a:spcPts val="1200"/>
              </a:spcBef>
              <a:spcAft>
                <a:spcPts val="0"/>
              </a:spcAft>
              <a:buClr>
                <a:srgbClr val="FFFFFF"/>
              </a:buClr>
              <a:buSzPct val="100000"/>
              <a:buFont typeface="Hind"/>
              <a:buNone/>
            </a:pPr>
            <a:r>
              <a:rPr lang="en-US" sz="1800" b="0" i="0" u="none" strike="noStrike" cap="none">
                <a:solidFill>
                  <a:srgbClr val="FFFFFF"/>
                </a:solidFill>
                <a:latin typeface="Hind"/>
                <a:ea typeface="Hind"/>
                <a:cs typeface="Hind"/>
                <a:sym typeface="Hind"/>
              </a:rPr>
              <a:t>panigrahi@isoc.org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539997" y="4850295"/>
            <a:ext cx="11109604" cy="1325217"/>
          </a:xfrm>
          <a:prstGeom prst="rect">
            <a:avLst/>
          </a:prstGeom>
          <a:noFill/>
          <a:ln>
            <a:noFill/>
          </a:ln>
        </p:spPr>
        <p:txBody>
          <a:bodyPr wrap="square" lIns="0" tIns="0" rIns="0" bIns="0" anchor="t" anchorCtr="0">
            <a:noAutofit/>
          </a:bodyPr>
          <a:lstStyle/>
          <a:p>
            <a:pPr marL="0" marR="0" lvl="0" indent="-133350" algn="l" rtl="0">
              <a:lnSpc>
                <a:spcPct val="105999"/>
              </a:lnSpc>
              <a:spcBef>
                <a:spcPts val="0"/>
              </a:spcBef>
              <a:spcAft>
                <a:spcPts val="0"/>
              </a:spcAft>
              <a:buClr>
                <a:schemeClr val="accent3"/>
              </a:buClr>
              <a:buSzPct val="100000"/>
              <a:buFont typeface="Hind Light"/>
              <a:buNone/>
            </a:pPr>
            <a:r>
              <a:rPr lang="en-US" sz="2100" b="0" i="0" u="none" strike="noStrike" cap="none" dirty="0" smtClean="0">
                <a:solidFill>
                  <a:schemeClr val="accent3"/>
                </a:solidFill>
                <a:latin typeface="Hind Light"/>
                <a:ea typeface="Hind Light"/>
                <a:cs typeface="Hind Light"/>
                <a:sym typeface="Hind Light"/>
              </a:rPr>
              <a:t>	Amrita. |  Srinivasan R.  |  </a:t>
            </a:r>
            <a:r>
              <a:rPr lang="en-US" sz="2100" b="0" i="0" u="none" strike="noStrike" cap="none" dirty="0" err="1" smtClean="0">
                <a:solidFill>
                  <a:schemeClr val="accent3"/>
                </a:solidFill>
                <a:latin typeface="Hind Light"/>
                <a:ea typeface="Hind Light"/>
                <a:cs typeface="Hind Light"/>
                <a:sym typeface="Hind Light"/>
              </a:rPr>
              <a:t>Anupam</a:t>
            </a:r>
            <a:r>
              <a:rPr lang="en-US" sz="2100" b="0" i="0" u="none" strike="noStrike" cap="none" dirty="0" smtClean="0">
                <a:solidFill>
                  <a:schemeClr val="accent3"/>
                </a:solidFill>
                <a:latin typeface="Hind Light"/>
                <a:ea typeface="Hind Light"/>
                <a:cs typeface="Hind Light"/>
                <a:sym typeface="Hind Light"/>
              </a:rPr>
              <a:t> Agarwal  |  </a:t>
            </a:r>
            <a:r>
              <a:rPr lang="en-US" sz="2100" b="0" i="0" u="none" strike="noStrike" cap="none" dirty="0" err="1" smtClean="0">
                <a:solidFill>
                  <a:schemeClr val="accent3"/>
                </a:solidFill>
                <a:latin typeface="Hind Light"/>
                <a:ea typeface="Hind Light"/>
                <a:cs typeface="Hind Light"/>
                <a:sym typeface="Hind Light"/>
              </a:rPr>
              <a:t>Prateek</a:t>
            </a:r>
            <a:r>
              <a:rPr lang="en-US" sz="2100" b="0" i="0" u="none" strike="noStrike" cap="none" dirty="0" smtClean="0">
                <a:solidFill>
                  <a:schemeClr val="accent3"/>
                </a:solidFill>
                <a:latin typeface="Hind Light"/>
                <a:ea typeface="Hind Light"/>
                <a:cs typeface="Hind Light"/>
                <a:sym typeface="Hind Light"/>
              </a:rPr>
              <a:t> Pathak | </a:t>
            </a:r>
            <a:r>
              <a:rPr lang="en-US" sz="2100" b="0" i="0" u="none" strike="noStrike" cap="none" dirty="0" err="1" smtClean="0">
                <a:solidFill>
                  <a:schemeClr val="accent3"/>
                </a:solidFill>
                <a:latin typeface="Hind Light"/>
                <a:ea typeface="Hind Light"/>
                <a:cs typeface="Hind Light"/>
                <a:sym typeface="Hind Light"/>
              </a:rPr>
              <a:t>Ziyam</a:t>
            </a:r>
            <a:r>
              <a:rPr lang="en-US" sz="2100" b="0" i="0" u="none" strike="noStrike" cap="none" dirty="0" smtClean="0">
                <a:solidFill>
                  <a:schemeClr val="accent3"/>
                </a:solidFill>
                <a:latin typeface="Hind Light"/>
                <a:ea typeface="Hind Light"/>
                <a:cs typeface="Hind Light"/>
                <a:sym typeface="Hind Light"/>
              </a:rPr>
              <a:t> </a:t>
            </a:r>
            <a:r>
              <a:rPr lang="en-US" sz="2100" b="0" i="0" u="none" strike="noStrike" cap="none" dirty="0" err="1" smtClean="0">
                <a:solidFill>
                  <a:schemeClr val="accent3"/>
                </a:solidFill>
                <a:latin typeface="Hind Light"/>
                <a:ea typeface="Hind Light"/>
                <a:cs typeface="Hind Light"/>
                <a:sym typeface="Hind Light"/>
              </a:rPr>
              <a:t>Abdeen</a:t>
            </a:r>
            <a:endParaRPr lang="en-US" sz="2100" b="0" i="0" u="none" strike="noStrike" cap="none" dirty="0" smtClean="0">
              <a:solidFill>
                <a:schemeClr val="accent3"/>
              </a:solidFill>
              <a:latin typeface="Hind Light"/>
              <a:ea typeface="Hind Light"/>
              <a:cs typeface="Hind Light"/>
              <a:sym typeface="Hind Light"/>
            </a:endParaRPr>
          </a:p>
          <a:p>
            <a:pPr marL="0" marR="0" lvl="0" indent="-133350" algn="l" rtl="0">
              <a:lnSpc>
                <a:spcPct val="105999"/>
              </a:lnSpc>
              <a:spcBef>
                <a:spcPts val="0"/>
              </a:spcBef>
              <a:spcAft>
                <a:spcPts val="0"/>
              </a:spcAft>
              <a:buClr>
                <a:schemeClr val="accent3"/>
              </a:buClr>
              <a:buSzPct val="100000"/>
              <a:buFont typeface="Hind Light"/>
              <a:buNone/>
            </a:pPr>
            <a:r>
              <a:rPr lang="en-US" sz="2100" dirty="0" smtClean="0"/>
              <a:t>	Delhi    .   Trivandrum    .  Kolkata                   .  Mumbai             . Sri Lanka</a:t>
            </a:r>
            <a:endParaRPr lang="en-US" sz="2100" b="0" i="0" u="none" strike="noStrike" cap="none" dirty="0">
              <a:solidFill>
                <a:schemeClr val="accent3"/>
              </a:solidFill>
              <a:latin typeface="Hind Light"/>
              <a:ea typeface="Hind Light"/>
              <a:cs typeface="Hind Light"/>
              <a:sym typeface="Hind Light"/>
            </a:endParaRPr>
          </a:p>
        </p:txBody>
      </p:sp>
      <p:sp>
        <p:nvSpPr>
          <p:cNvPr id="352" name="Shape 352"/>
          <p:cNvSpPr txBox="1">
            <a:spLocks noGrp="1"/>
          </p:cNvSpPr>
          <p:nvPr>
            <p:ph type="title"/>
          </p:nvPr>
        </p:nvSpPr>
        <p:spPr>
          <a:xfrm>
            <a:off x="539997" y="643525"/>
            <a:ext cx="11109604" cy="503217"/>
          </a:xfrm>
          <a:prstGeom prst="rect">
            <a:avLst/>
          </a:prstGeom>
          <a:noFill/>
          <a:ln>
            <a:noFill/>
          </a:ln>
        </p:spPr>
        <p:txBody>
          <a:bodyPr wrap="square" lIns="0" tIns="0" rIns="0" bIns="0" anchor="t" anchorCtr="0">
            <a:noAutofit/>
          </a:bodyPr>
          <a:lstStyle/>
          <a:p>
            <a:pPr marL="0" marR="0" lvl="0" indent="-152400" algn="l" rtl="0">
              <a:lnSpc>
                <a:spcPct val="109000"/>
              </a:lnSpc>
              <a:spcBef>
                <a:spcPts val="0"/>
              </a:spcBef>
              <a:spcAft>
                <a:spcPts val="0"/>
              </a:spcAft>
              <a:buClr>
                <a:srgbClr val="EEF2EC"/>
              </a:buClr>
              <a:buSzPct val="100000"/>
              <a:buFont typeface="Hind Light"/>
              <a:buNone/>
            </a:pPr>
            <a:r>
              <a:rPr lang="en-US" sz="2400" b="0" i="0" u="none" strike="noStrike" cap="none" smtClean="0">
                <a:solidFill>
                  <a:srgbClr val="EEF2EC"/>
                </a:solidFill>
                <a:latin typeface="Hind Light"/>
                <a:ea typeface="Hind Light"/>
                <a:cs typeface="Hind Light"/>
                <a:sym typeface="Hind Light"/>
              </a:rPr>
              <a:t>Panelists</a:t>
            </a:r>
            <a:endParaRPr lang="en-US" sz="2400" b="0" i="0" u="none" strike="noStrike" cap="none" dirty="0">
              <a:solidFill>
                <a:srgbClr val="EEF2EC"/>
              </a:solidFill>
              <a:latin typeface="Hind Light"/>
              <a:ea typeface="Hind Light"/>
              <a:cs typeface="Hind Light"/>
              <a:sym typeface="Hind Light"/>
            </a:endParaRPr>
          </a:p>
        </p:txBody>
      </p:sp>
    </p:spTree>
    <p:extLst>
      <p:ext uri="{BB962C8B-B14F-4D97-AF65-F5344CB8AC3E}">
        <p14:creationId xmlns:p14="http://schemas.microsoft.com/office/powerpoint/2010/main" val="206126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descr="Picture 5"/>
          <p:cNvPicPr preferRelativeResize="0"/>
          <p:nvPr/>
        </p:nvPicPr>
        <p:blipFill rotWithShape="1">
          <a:blip r:embed="rId3">
            <a:alphaModFix/>
          </a:blip>
          <a:srcRect/>
          <a:stretch/>
        </p:blipFill>
        <p:spPr>
          <a:xfrm>
            <a:off x="6133512" y="0"/>
            <a:ext cx="6056973" cy="6800221"/>
          </a:xfrm>
          <a:prstGeom prst="rect">
            <a:avLst/>
          </a:prstGeom>
          <a:noFill/>
          <a:ln>
            <a:noFill/>
          </a:ln>
        </p:spPr>
      </p:pic>
      <p:sp>
        <p:nvSpPr>
          <p:cNvPr id="142" name="Shape 142"/>
          <p:cNvSpPr txBox="1">
            <a:spLocks noGrp="1"/>
          </p:cNvSpPr>
          <p:nvPr>
            <p:ph type="title"/>
          </p:nvPr>
        </p:nvSpPr>
        <p:spPr>
          <a:xfrm>
            <a:off x="540974" y="567099"/>
            <a:ext cx="5479202" cy="391519"/>
          </a:xfrm>
          <a:prstGeom prst="rect">
            <a:avLst/>
          </a:prstGeom>
          <a:noFill/>
          <a:ln>
            <a:noFill/>
          </a:ln>
        </p:spPr>
        <p:txBody>
          <a:bodyPr wrap="square" lIns="0" tIns="0" rIns="0" bIns="0" anchor="t" anchorCtr="0">
            <a:noAutofit/>
          </a:bodyPr>
          <a:lstStyle/>
          <a:p>
            <a:pPr marL="0" marR="0" lvl="0" indent="-120650" algn="l" rtl="0">
              <a:lnSpc>
                <a:spcPct val="105999"/>
              </a:lnSpc>
              <a:spcBef>
                <a:spcPts val="0"/>
              </a:spcBef>
              <a:spcAft>
                <a:spcPts val="0"/>
              </a:spcAft>
              <a:buClr>
                <a:schemeClr val="accent3"/>
              </a:buClr>
              <a:buSzPct val="100000"/>
              <a:buFont typeface="Hind Light"/>
              <a:buNone/>
            </a:pPr>
            <a:r>
              <a:rPr lang="en-US" sz="1900" b="0" i="0" u="none" strike="noStrike" cap="none">
                <a:solidFill>
                  <a:schemeClr val="accent3"/>
                </a:solidFill>
                <a:latin typeface="Hind Light"/>
                <a:ea typeface="Hind Light"/>
                <a:cs typeface="Hind Light"/>
                <a:sym typeface="Hind Light"/>
              </a:rPr>
              <a:t>Our Story</a:t>
            </a:r>
          </a:p>
        </p:txBody>
      </p:sp>
      <p:sp>
        <p:nvSpPr>
          <p:cNvPr id="143" name="Shape 143"/>
          <p:cNvSpPr txBox="1">
            <a:spLocks noGrp="1"/>
          </p:cNvSpPr>
          <p:nvPr>
            <p:ph type="body" idx="1"/>
          </p:nvPr>
        </p:nvSpPr>
        <p:spPr>
          <a:xfrm>
            <a:off x="541994" y="1207098"/>
            <a:ext cx="5305478" cy="5309600"/>
          </a:xfrm>
          <a:prstGeom prst="rect">
            <a:avLst/>
          </a:prstGeom>
          <a:noFill/>
          <a:ln>
            <a:noFill/>
          </a:ln>
        </p:spPr>
        <p:txBody>
          <a:bodyPr wrap="square" lIns="0" tIns="0" rIns="0" bIns="0" anchor="t" anchorCtr="0">
            <a:noAutofit/>
          </a:bodyPr>
          <a:lstStyle/>
          <a:p>
            <a:pPr marL="0" marR="0" lvl="0" indent="-127000" algn="l" rtl="0">
              <a:lnSpc>
                <a:spcPct val="70000"/>
              </a:lnSpc>
              <a:spcBef>
                <a:spcPts val="0"/>
              </a:spcBef>
              <a:spcAft>
                <a:spcPts val="0"/>
              </a:spcAft>
              <a:buClr>
                <a:srgbClr val="0C1C2C"/>
              </a:buClr>
              <a:buSzPct val="100000"/>
              <a:buFont typeface="Hind Light"/>
              <a:buNone/>
            </a:pPr>
            <a:r>
              <a:rPr lang="en-US" sz="2000" b="0" i="0" u="none" strike="noStrike" cap="none">
                <a:solidFill>
                  <a:srgbClr val="0C1C2C"/>
                </a:solidFill>
                <a:latin typeface="Hind Light"/>
                <a:ea typeface="Hind Light"/>
                <a:cs typeface="Hind Light"/>
                <a:sym typeface="Hind Light"/>
              </a:rPr>
              <a:t>We are a global movement that champions an </a:t>
            </a:r>
            <a:r>
              <a:rPr lang="en-US" sz="2000" b="1" i="0" u="none" strike="noStrike" cap="none">
                <a:solidFill>
                  <a:srgbClr val="0C1C2C"/>
                </a:solidFill>
                <a:latin typeface="Hind"/>
                <a:ea typeface="Hind"/>
                <a:cs typeface="Hind"/>
                <a:sym typeface="Hind"/>
              </a:rPr>
              <a:t>open Internet </a:t>
            </a:r>
            <a:r>
              <a:rPr lang="en-US" sz="2000" b="0" i="0" u="none" strike="noStrike" cap="none">
                <a:solidFill>
                  <a:srgbClr val="0C1C2C"/>
                </a:solidFill>
                <a:latin typeface="Hind Light"/>
                <a:ea typeface="Hind Light"/>
                <a:cs typeface="Hind Light"/>
                <a:sym typeface="Hind Light"/>
              </a:rPr>
              <a:t>for all. This is an Internet that offers </a:t>
            </a:r>
            <a:r>
              <a:rPr lang="en-US" sz="2000" b="1" i="0" u="none" strike="noStrike" cap="none">
                <a:solidFill>
                  <a:srgbClr val="0C1C2C"/>
                </a:solidFill>
                <a:latin typeface="Hind"/>
                <a:ea typeface="Hind"/>
                <a:cs typeface="Hind"/>
                <a:sym typeface="Hind"/>
              </a:rPr>
              <a:t>hope</a:t>
            </a:r>
            <a:r>
              <a:rPr lang="en-US" sz="2000" b="0" i="0" u="none" strike="noStrike" cap="none">
                <a:solidFill>
                  <a:srgbClr val="0C1C2C"/>
                </a:solidFill>
                <a:latin typeface="Hind Light"/>
                <a:ea typeface="Hind Light"/>
                <a:cs typeface="Hind Light"/>
                <a:sym typeface="Hind Light"/>
              </a:rPr>
              <a:t>, brings opportunity and celebrates humanity.</a:t>
            </a:r>
          </a:p>
          <a:p>
            <a:pPr marL="0" marR="0" lvl="0" indent="-127000" algn="l" rtl="0">
              <a:lnSpc>
                <a:spcPct val="70000"/>
              </a:lnSpc>
              <a:spcBef>
                <a:spcPts val="1200"/>
              </a:spcBef>
              <a:spcAft>
                <a:spcPts val="0"/>
              </a:spcAft>
              <a:buClr>
                <a:srgbClr val="0C1C2C"/>
              </a:buClr>
              <a:buSzPct val="100000"/>
              <a:buFont typeface="Hind Light"/>
              <a:buNone/>
            </a:pPr>
            <a:r>
              <a:rPr lang="en-US" sz="2000" b="0" i="0" u="none" strike="noStrike" cap="none">
                <a:solidFill>
                  <a:srgbClr val="0C1C2C"/>
                </a:solidFill>
                <a:latin typeface="Hind Light"/>
                <a:ea typeface="Hind Light"/>
                <a:cs typeface="Hind Light"/>
                <a:sym typeface="Hind Light"/>
              </a:rPr>
              <a:t>We break down barriers, drive inclusivity, promote </a:t>
            </a:r>
            <a:r>
              <a:rPr lang="en-US" sz="2000" b="1" i="0" u="none" strike="noStrike" cap="none">
                <a:solidFill>
                  <a:srgbClr val="0C1C2C"/>
                </a:solidFill>
                <a:latin typeface="Hind"/>
                <a:ea typeface="Hind"/>
                <a:cs typeface="Hind"/>
                <a:sym typeface="Hind"/>
              </a:rPr>
              <a:t>open standards</a:t>
            </a:r>
            <a:r>
              <a:rPr lang="en-US" sz="2000" b="0" i="0" u="none" strike="noStrike" cap="none">
                <a:solidFill>
                  <a:srgbClr val="0C1C2C"/>
                </a:solidFill>
                <a:latin typeface="Hind Light"/>
                <a:ea typeface="Hind Light"/>
                <a:cs typeface="Hind Light"/>
                <a:sym typeface="Hind Light"/>
              </a:rPr>
              <a:t> and connect the unconnected. </a:t>
            </a:r>
          </a:p>
          <a:p>
            <a:pPr marL="0" marR="0" lvl="0" indent="-127000" algn="l" rtl="0">
              <a:lnSpc>
                <a:spcPct val="70000"/>
              </a:lnSpc>
              <a:spcBef>
                <a:spcPts val="1200"/>
              </a:spcBef>
              <a:spcAft>
                <a:spcPts val="0"/>
              </a:spcAft>
              <a:buClr>
                <a:srgbClr val="0C1C2C"/>
              </a:buClr>
              <a:buSzPct val="100000"/>
              <a:buFont typeface="Hind Light"/>
              <a:buNone/>
            </a:pPr>
            <a:r>
              <a:rPr lang="en-US" sz="2000" b="0" i="0" u="none" strike="noStrike" cap="none">
                <a:solidFill>
                  <a:srgbClr val="0C1C2C"/>
                </a:solidFill>
                <a:latin typeface="Hind Light"/>
                <a:ea typeface="Hind Light"/>
                <a:cs typeface="Hind Light"/>
                <a:sym typeface="Hind Light"/>
              </a:rPr>
              <a:t>We are committed to an Internet for everyone everywhere; free from </a:t>
            </a:r>
            <a:r>
              <a:rPr lang="en-US" sz="2000" b="1" i="0" u="none" strike="noStrike" cap="none">
                <a:solidFill>
                  <a:srgbClr val="0C1C2C"/>
                </a:solidFill>
                <a:latin typeface="Hind"/>
                <a:ea typeface="Hind"/>
                <a:cs typeface="Hind"/>
                <a:sym typeface="Hind"/>
              </a:rPr>
              <a:t>censorship</a:t>
            </a:r>
            <a:r>
              <a:rPr lang="en-US" sz="2000" b="0" i="0" u="none" strike="noStrike" cap="none">
                <a:solidFill>
                  <a:srgbClr val="0C1C2C"/>
                </a:solidFill>
                <a:latin typeface="Hind Light"/>
                <a:ea typeface="Hind Light"/>
                <a:cs typeface="Hind Light"/>
                <a:sym typeface="Hind Light"/>
              </a:rPr>
              <a:t> and unnecessary regulation, an enabler of progress.</a:t>
            </a:r>
          </a:p>
          <a:p>
            <a:pPr marL="0" marR="0" lvl="0" indent="-127000" algn="l" rtl="0">
              <a:lnSpc>
                <a:spcPct val="70000"/>
              </a:lnSpc>
              <a:spcBef>
                <a:spcPts val="1200"/>
              </a:spcBef>
              <a:spcAft>
                <a:spcPts val="0"/>
              </a:spcAft>
              <a:buClr>
                <a:srgbClr val="0C1C2C"/>
              </a:buClr>
              <a:buSzPct val="100000"/>
              <a:buFont typeface="Hind Light"/>
              <a:buNone/>
            </a:pPr>
            <a:r>
              <a:rPr lang="en-US" sz="2000" b="0" i="0" u="none" strike="noStrike" cap="none">
                <a:solidFill>
                  <a:srgbClr val="0C1C2C"/>
                </a:solidFill>
                <a:latin typeface="Hind Light"/>
                <a:ea typeface="Hind Light"/>
                <a:cs typeface="Hind Light"/>
                <a:sym typeface="Hind Light"/>
              </a:rPr>
              <a:t>An Internet that can build a business from a spark of an idea, educate the most </a:t>
            </a:r>
            <a:r>
              <a:rPr lang="en-US" sz="2000" b="1" i="0" u="none" strike="noStrike" cap="none">
                <a:solidFill>
                  <a:srgbClr val="0C1C2C"/>
                </a:solidFill>
                <a:latin typeface="Hind"/>
                <a:ea typeface="Hind"/>
                <a:cs typeface="Hind"/>
                <a:sym typeface="Hind"/>
              </a:rPr>
              <a:t>remote communities</a:t>
            </a:r>
            <a:r>
              <a:rPr lang="en-US" sz="2000" b="0" i="0" u="none" strike="noStrike" cap="none">
                <a:solidFill>
                  <a:srgbClr val="0C1C2C"/>
                </a:solidFill>
                <a:latin typeface="Hind Light"/>
                <a:ea typeface="Hind Light"/>
                <a:cs typeface="Hind Light"/>
                <a:sym typeface="Hind Light"/>
              </a:rPr>
              <a:t>, protect </a:t>
            </a:r>
            <a:r>
              <a:rPr lang="en-US" sz="2000" b="1" i="0" u="none" strike="noStrike" cap="none">
                <a:solidFill>
                  <a:srgbClr val="0C1C2C"/>
                </a:solidFill>
                <a:latin typeface="Hind"/>
                <a:ea typeface="Hind"/>
                <a:cs typeface="Hind"/>
                <a:sym typeface="Hind"/>
              </a:rPr>
              <a:t>human rights</a:t>
            </a:r>
            <a:r>
              <a:rPr lang="en-US" sz="2000" b="0" i="0" u="none" strike="noStrike" cap="none">
                <a:solidFill>
                  <a:srgbClr val="0C1C2C"/>
                </a:solidFill>
                <a:latin typeface="Hind Light"/>
                <a:ea typeface="Hind Light"/>
                <a:cs typeface="Hind Light"/>
                <a:sym typeface="Hind Light"/>
              </a:rPr>
              <a:t> and drive economic and social development. </a:t>
            </a:r>
          </a:p>
        </p:txBody>
      </p:sp>
      <p:sp>
        <p:nvSpPr>
          <p:cNvPr id="144" name="Shape 144"/>
          <p:cNvSpPr txBox="1"/>
          <p:nvPr/>
        </p:nvSpPr>
        <p:spPr>
          <a:xfrm>
            <a:off x="8918575" y="6342062"/>
            <a:ext cx="2743200" cy="294639"/>
          </a:xfrm>
          <a:prstGeom prst="rect">
            <a:avLst/>
          </a:prstGeom>
          <a:noFill/>
          <a:ln>
            <a:noFill/>
          </a:ln>
        </p:spPr>
        <p:txBody>
          <a:bodyPr wrap="square" lIns="45700" tIns="45700" rIns="45700" bIns="45700" anchor="t" anchorCtr="0">
            <a:noAutofit/>
          </a:bodyPr>
          <a:lstStyle/>
          <a:p>
            <a:pPr marL="0" marR="0" lvl="0" indent="-63500" algn="r" rtl="0">
              <a:lnSpc>
                <a:spcPct val="9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The Internet Society at Work</a:t>
            </a:r>
          </a:p>
        </p:txBody>
      </p:sp>
      <p:sp>
        <p:nvSpPr>
          <p:cNvPr id="150" name="Shape 150"/>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90000"/>
              </a:lnSpc>
              <a:spcBef>
                <a:spcPts val="0"/>
              </a:spcBef>
              <a:spcAft>
                <a:spcPts val="0"/>
              </a:spcAft>
              <a:buClr>
                <a:srgbClr val="535353"/>
              </a:buClr>
              <a:buSzPct val="100000"/>
              <a:buFont typeface="Hind Light"/>
              <a:buNone/>
            </a:pPr>
            <a:fld id="{00000000-1234-1234-1234-123412341234}" type="slidenum">
              <a:rPr lang="en-US" sz="1000" b="0" i="0" u="none" strike="noStrike" cap="none">
                <a:solidFill>
                  <a:srgbClr val="535353"/>
                </a:solidFill>
                <a:latin typeface="Hind Light"/>
                <a:ea typeface="Hind Light"/>
                <a:cs typeface="Hind Light"/>
                <a:sym typeface="Hind Light"/>
              </a:rPr>
              <a:t>5</a:t>
            </a:fld>
            <a:endParaRPr lang="en-US" sz="1000" b="0" i="0" u="none" strike="noStrike" cap="none">
              <a:solidFill>
                <a:srgbClr val="535353"/>
              </a:solidFill>
              <a:latin typeface="Hind Light"/>
              <a:ea typeface="Hind Light"/>
              <a:cs typeface="Hind Light"/>
              <a:sym typeface="Hind Light"/>
            </a:endParaRPr>
          </a:p>
        </p:txBody>
      </p:sp>
      <p:cxnSp>
        <p:nvCxnSpPr>
          <p:cNvPr id="151" name="Shape 151"/>
          <p:cNvCxnSpPr/>
          <p:nvPr/>
        </p:nvCxnSpPr>
        <p:spPr>
          <a:xfrm>
            <a:off x="4152901" y="2384425"/>
            <a:ext cx="758827" cy="0"/>
          </a:xfrm>
          <a:prstGeom prst="straightConnector1">
            <a:avLst/>
          </a:prstGeom>
          <a:noFill/>
          <a:ln w="50800" cap="flat" cmpd="sng">
            <a:solidFill>
              <a:schemeClr val="accent3"/>
            </a:solidFill>
            <a:prstDash val="solid"/>
            <a:round/>
            <a:headEnd type="none" w="med" len="med"/>
            <a:tailEnd type="none" w="med" len="med"/>
          </a:ln>
        </p:spPr>
      </p:cxnSp>
      <p:cxnSp>
        <p:nvCxnSpPr>
          <p:cNvPr id="152" name="Shape 152"/>
          <p:cNvCxnSpPr/>
          <p:nvPr/>
        </p:nvCxnSpPr>
        <p:spPr>
          <a:xfrm>
            <a:off x="7035799" y="2384425"/>
            <a:ext cx="758828" cy="0"/>
          </a:xfrm>
          <a:prstGeom prst="straightConnector1">
            <a:avLst/>
          </a:prstGeom>
          <a:noFill/>
          <a:ln w="50800" cap="flat" cmpd="sng">
            <a:solidFill>
              <a:schemeClr val="accent3"/>
            </a:solidFill>
            <a:prstDash val="solid"/>
            <a:round/>
            <a:headEnd type="none" w="med" len="med"/>
            <a:tailEnd type="none" w="med" len="med"/>
          </a:ln>
        </p:spPr>
      </p:cxnSp>
      <p:cxnSp>
        <p:nvCxnSpPr>
          <p:cNvPr id="153" name="Shape 153"/>
          <p:cNvCxnSpPr/>
          <p:nvPr/>
        </p:nvCxnSpPr>
        <p:spPr>
          <a:xfrm>
            <a:off x="7035799" y="4989512"/>
            <a:ext cx="758828" cy="2"/>
          </a:xfrm>
          <a:prstGeom prst="straightConnector1">
            <a:avLst/>
          </a:prstGeom>
          <a:noFill/>
          <a:ln w="50800" cap="flat" cmpd="sng">
            <a:solidFill>
              <a:schemeClr val="accent3"/>
            </a:solidFill>
            <a:prstDash val="solid"/>
            <a:round/>
            <a:headEnd type="none" w="med" len="med"/>
            <a:tailEnd type="none" w="med" len="med"/>
          </a:ln>
        </p:spPr>
      </p:cxnSp>
      <p:cxnSp>
        <p:nvCxnSpPr>
          <p:cNvPr id="154" name="Shape 154"/>
          <p:cNvCxnSpPr/>
          <p:nvPr/>
        </p:nvCxnSpPr>
        <p:spPr>
          <a:xfrm>
            <a:off x="4148137" y="4989512"/>
            <a:ext cx="760414" cy="2"/>
          </a:xfrm>
          <a:prstGeom prst="straightConnector1">
            <a:avLst/>
          </a:prstGeom>
          <a:noFill/>
          <a:ln w="50800" cap="flat" cmpd="sng">
            <a:solidFill>
              <a:schemeClr val="accent3"/>
            </a:solidFill>
            <a:prstDash val="solid"/>
            <a:round/>
            <a:headEnd type="none" w="med" len="med"/>
            <a:tailEnd type="none" w="med" len="med"/>
          </a:ln>
        </p:spPr>
      </p:cxnSp>
      <p:cxnSp>
        <p:nvCxnSpPr>
          <p:cNvPr id="155" name="Shape 155"/>
          <p:cNvCxnSpPr/>
          <p:nvPr/>
        </p:nvCxnSpPr>
        <p:spPr>
          <a:xfrm>
            <a:off x="8896350" y="3349626"/>
            <a:ext cx="0" cy="784227"/>
          </a:xfrm>
          <a:prstGeom prst="straightConnector1">
            <a:avLst/>
          </a:prstGeom>
          <a:noFill/>
          <a:ln w="50800" cap="flat" cmpd="sng">
            <a:solidFill>
              <a:schemeClr val="accent3"/>
            </a:solidFill>
            <a:prstDash val="solid"/>
            <a:round/>
            <a:headEnd type="none" w="med" len="med"/>
            <a:tailEnd type="none" w="med" len="med"/>
          </a:ln>
        </p:spPr>
      </p:cxnSp>
      <p:cxnSp>
        <p:nvCxnSpPr>
          <p:cNvPr id="156" name="Shape 156"/>
          <p:cNvCxnSpPr/>
          <p:nvPr/>
        </p:nvCxnSpPr>
        <p:spPr>
          <a:xfrm>
            <a:off x="3141345" y="3349626"/>
            <a:ext cx="2" cy="784227"/>
          </a:xfrm>
          <a:prstGeom prst="straightConnector1">
            <a:avLst/>
          </a:prstGeom>
          <a:noFill/>
          <a:ln w="50800" cap="flat" cmpd="sng">
            <a:solidFill>
              <a:schemeClr val="accent3"/>
            </a:solidFill>
            <a:prstDash val="solid"/>
            <a:round/>
            <a:headEnd type="none" w="med" len="med"/>
            <a:tailEnd type="none" w="med" len="med"/>
          </a:ln>
        </p:spPr>
      </p:cxnSp>
      <p:sp>
        <p:nvSpPr>
          <p:cNvPr id="157" name="Shape 157"/>
          <p:cNvSpPr/>
          <p:nvPr/>
        </p:nvSpPr>
        <p:spPr>
          <a:xfrm>
            <a:off x="1970851" y="1217583"/>
            <a:ext cx="2335158" cy="2335155"/>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58" name="Shape 158"/>
          <p:cNvSpPr/>
          <p:nvPr/>
        </p:nvSpPr>
        <p:spPr>
          <a:xfrm>
            <a:off x="1970058" y="3811558"/>
            <a:ext cx="2336743" cy="2335155"/>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59" name="Shape 159"/>
          <p:cNvSpPr/>
          <p:nvPr/>
        </p:nvSpPr>
        <p:spPr>
          <a:xfrm>
            <a:off x="4787092" y="1217583"/>
            <a:ext cx="2335157" cy="2335155"/>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60" name="Shape 160"/>
          <p:cNvSpPr/>
          <p:nvPr/>
        </p:nvSpPr>
        <p:spPr>
          <a:xfrm>
            <a:off x="4778345" y="3809970"/>
            <a:ext cx="2335157" cy="2335157"/>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61" name="Shape 161"/>
          <p:cNvSpPr/>
          <p:nvPr/>
        </p:nvSpPr>
        <p:spPr>
          <a:xfrm>
            <a:off x="7727921" y="1217583"/>
            <a:ext cx="2335155" cy="2335155"/>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62" name="Shape 162"/>
          <p:cNvSpPr/>
          <p:nvPr/>
        </p:nvSpPr>
        <p:spPr>
          <a:xfrm>
            <a:off x="7727921" y="3822670"/>
            <a:ext cx="2335155" cy="2335157"/>
          </a:xfrm>
          <a:prstGeom prst="ellipse">
            <a:avLst/>
          </a:prstGeom>
          <a:solidFill>
            <a:schemeClr val="accent3"/>
          </a:solidFill>
          <a:ln>
            <a:noFill/>
          </a:ln>
        </p:spPr>
        <p:txBody>
          <a:bodyPr wrap="square" lIns="45700" tIns="45700" rIns="45700" bIns="45700" anchor="ctr" anchorCtr="0">
            <a:noAutofit/>
          </a:bodyPr>
          <a:lstStyle/>
          <a:p>
            <a:pPr marL="0" marR="0" lvl="0" indent="-114300" algn="l" rtl="0">
              <a:lnSpc>
                <a:spcPct val="100000"/>
              </a:lnSpc>
              <a:spcBef>
                <a:spcPts val="0"/>
              </a:spcBef>
              <a:spcAft>
                <a:spcPts val="0"/>
              </a:spcAft>
              <a:buClr>
                <a:srgbClr val="0C1C2C"/>
              </a:buClr>
              <a:buFont typeface="Hind Light"/>
              <a:buNone/>
            </a:pPr>
            <a:endParaRPr sz="1800" b="0" i="0" u="none" strike="noStrike" cap="none">
              <a:solidFill>
                <a:srgbClr val="0C1C2C"/>
              </a:solidFill>
              <a:latin typeface="Helvetica Neue"/>
              <a:ea typeface="Helvetica Neue"/>
              <a:cs typeface="Helvetica Neue"/>
              <a:sym typeface="Helvetica Neue"/>
            </a:endParaRPr>
          </a:p>
        </p:txBody>
      </p:sp>
      <p:sp>
        <p:nvSpPr>
          <p:cNvPr id="163" name="Shape 163"/>
          <p:cNvSpPr txBox="1"/>
          <p:nvPr/>
        </p:nvSpPr>
        <p:spPr>
          <a:xfrm>
            <a:off x="2096236" y="1766628"/>
            <a:ext cx="2085976" cy="1237065"/>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a:solidFill>
                  <a:srgbClr val="EEF2EC"/>
                </a:solidFill>
                <a:latin typeface="Hind Light"/>
                <a:ea typeface="Hind Light"/>
                <a:cs typeface="Hind Light"/>
                <a:sym typeface="Hind Light"/>
              </a:rPr>
              <a:t>Provides leadership in policy issues</a:t>
            </a:r>
          </a:p>
        </p:txBody>
      </p:sp>
      <p:sp>
        <p:nvSpPr>
          <p:cNvPr id="164" name="Shape 164"/>
          <p:cNvSpPr txBox="1"/>
          <p:nvPr/>
        </p:nvSpPr>
        <p:spPr>
          <a:xfrm>
            <a:off x="4781507" y="1828049"/>
            <a:ext cx="2346327" cy="1114223"/>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dirty="0">
                <a:solidFill>
                  <a:srgbClr val="EEF2EC"/>
                </a:solidFill>
                <a:latin typeface="Hind Light"/>
                <a:ea typeface="Hind Light"/>
                <a:cs typeface="Hind Light"/>
                <a:sym typeface="Hind Light"/>
              </a:rPr>
              <a:t>Advocates </a:t>
            </a:r>
            <a:br>
              <a:rPr lang="en-US" sz="2100" b="0" i="0" u="none" strike="noStrike" cap="none" dirty="0">
                <a:solidFill>
                  <a:srgbClr val="EEF2EC"/>
                </a:solidFill>
                <a:latin typeface="Hind Light"/>
                <a:ea typeface="Hind Light"/>
                <a:cs typeface="Hind Light"/>
                <a:sym typeface="Hind Light"/>
              </a:rPr>
            </a:br>
            <a:r>
              <a:rPr lang="en-US" sz="2100" b="0" i="0" u="none" strike="noStrike" cap="none" dirty="0">
                <a:solidFill>
                  <a:srgbClr val="EEF2EC"/>
                </a:solidFill>
                <a:latin typeface="Hind Light"/>
                <a:ea typeface="Hind Light"/>
                <a:cs typeface="Hind Light"/>
                <a:sym typeface="Hind Light"/>
              </a:rPr>
              <a:t>open Internet standards</a:t>
            </a:r>
          </a:p>
        </p:txBody>
      </p:sp>
      <p:sp>
        <p:nvSpPr>
          <p:cNvPr id="165" name="Shape 165"/>
          <p:cNvSpPr txBox="1"/>
          <p:nvPr/>
        </p:nvSpPr>
        <p:spPr>
          <a:xfrm>
            <a:off x="7827963" y="1641784"/>
            <a:ext cx="2133602" cy="1486753"/>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dirty="0">
                <a:solidFill>
                  <a:srgbClr val="EEF2EC"/>
                </a:solidFill>
                <a:latin typeface="Hind Light"/>
                <a:ea typeface="Hind Light"/>
                <a:cs typeface="Hind Light"/>
                <a:sym typeface="Hind Light"/>
              </a:rPr>
              <a:t>Promotes Internet technologies that matter</a:t>
            </a:r>
          </a:p>
        </p:txBody>
      </p:sp>
      <p:sp>
        <p:nvSpPr>
          <p:cNvPr id="166" name="Shape 166"/>
          <p:cNvSpPr txBox="1"/>
          <p:nvPr/>
        </p:nvSpPr>
        <p:spPr>
          <a:xfrm>
            <a:off x="2047874" y="4358265"/>
            <a:ext cx="2182817" cy="1241741"/>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a:solidFill>
                  <a:srgbClr val="EEF2EC"/>
                </a:solidFill>
                <a:latin typeface="Hind Light"/>
                <a:ea typeface="Hind Light"/>
                <a:cs typeface="Hind Light"/>
                <a:sym typeface="Hind Light"/>
              </a:rPr>
              <a:t>Develops Internet infrastructure</a:t>
            </a:r>
          </a:p>
        </p:txBody>
      </p:sp>
      <p:sp>
        <p:nvSpPr>
          <p:cNvPr id="167" name="Shape 167"/>
          <p:cNvSpPr txBox="1"/>
          <p:nvPr/>
        </p:nvSpPr>
        <p:spPr>
          <a:xfrm>
            <a:off x="4743450" y="4355885"/>
            <a:ext cx="2343150" cy="1243327"/>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a:solidFill>
                  <a:srgbClr val="EEF2EC"/>
                </a:solidFill>
                <a:latin typeface="Hind Light"/>
                <a:ea typeface="Hind Light"/>
                <a:cs typeface="Hind Light"/>
                <a:sym typeface="Hind Light"/>
              </a:rPr>
              <a:t>Undertakes outreach that changes lives</a:t>
            </a:r>
          </a:p>
        </p:txBody>
      </p:sp>
      <p:sp>
        <p:nvSpPr>
          <p:cNvPr id="168" name="Shape 168"/>
          <p:cNvSpPr txBox="1"/>
          <p:nvPr/>
        </p:nvSpPr>
        <p:spPr>
          <a:xfrm>
            <a:off x="7827963" y="4583155"/>
            <a:ext cx="2133602" cy="814186"/>
          </a:xfrm>
          <a:prstGeom prst="rect">
            <a:avLst/>
          </a:prstGeom>
          <a:noFill/>
          <a:ln>
            <a:noFill/>
          </a:ln>
        </p:spPr>
        <p:txBody>
          <a:bodyPr wrap="square" lIns="91425" tIns="91425" rIns="91425" bIns="91425" anchor="t" anchorCtr="0">
            <a:noAutofit/>
          </a:bodyPr>
          <a:lstStyle/>
          <a:p>
            <a:pPr marL="0" marR="0" lvl="0" indent="-133350" algn="ctr" rtl="0">
              <a:lnSpc>
                <a:spcPct val="100000"/>
              </a:lnSpc>
              <a:spcBef>
                <a:spcPts val="0"/>
              </a:spcBef>
              <a:spcAft>
                <a:spcPts val="0"/>
              </a:spcAft>
              <a:buClr>
                <a:srgbClr val="EEF2EC"/>
              </a:buClr>
              <a:buSzPct val="100000"/>
              <a:buFont typeface="Hind Light"/>
              <a:buNone/>
            </a:pPr>
            <a:r>
              <a:rPr lang="en-US" sz="2100" b="0" i="0" u="none" strike="noStrike" cap="none">
                <a:solidFill>
                  <a:srgbClr val="EEF2EC"/>
                </a:solidFill>
                <a:latin typeface="Hind Light"/>
                <a:ea typeface="Hind Light"/>
                <a:cs typeface="Hind Light"/>
                <a:sym typeface="Hind Light"/>
              </a:rPr>
              <a:t>Recognizes industry leaders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Global Presence</a:t>
            </a:r>
          </a:p>
        </p:txBody>
      </p:sp>
      <p:sp>
        <p:nvSpPr>
          <p:cNvPr id="174" name="Shape 174"/>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90000"/>
              </a:lnSpc>
              <a:spcBef>
                <a:spcPts val="0"/>
              </a:spcBef>
              <a:spcAft>
                <a:spcPts val="0"/>
              </a:spcAft>
              <a:buClr>
                <a:srgbClr val="535353"/>
              </a:buClr>
              <a:buSzPct val="100000"/>
              <a:buFont typeface="Hind Light"/>
              <a:buNone/>
            </a:pPr>
            <a:fld id="{00000000-1234-1234-1234-123412341234}" type="slidenum">
              <a:rPr lang="en-US" sz="1000" b="0" i="0" u="none" strike="noStrike" cap="none">
                <a:solidFill>
                  <a:srgbClr val="535353"/>
                </a:solidFill>
                <a:latin typeface="Hind Light"/>
                <a:ea typeface="Hind Light"/>
                <a:cs typeface="Hind Light"/>
                <a:sym typeface="Hind Light"/>
              </a:rPr>
              <a:t>6</a:t>
            </a:fld>
            <a:endParaRPr lang="en-US" sz="1000" b="0" i="0" u="none" strike="noStrike" cap="none">
              <a:solidFill>
                <a:srgbClr val="535353"/>
              </a:solidFill>
              <a:latin typeface="Hind Light"/>
              <a:ea typeface="Hind Light"/>
              <a:cs typeface="Hind Light"/>
              <a:sym typeface="Hind Light"/>
            </a:endParaRPr>
          </a:p>
        </p:txBody>
      </p:sp>
      <p:sp>
        <p:nvSpPr>
          <p:cNvPr id="175" name="Shape 175"/>
          <p:cNvSpPr txBox="1">
            <a:spLocks noGrp="1"/>
          </p:cNvSpPr>
          <p:nvPr>
            <p:ph type="body" idx="1"/>
          </p:nvPr>
        </p:nvSpPr>
        <p:spPr>
          <a:xfrm>
            <a:off x="540976" y="1245413"/>
            <a:ext cx="11121775" cy="963492"/>
          </a:xfrm>
          <a:prstGeom prst="rect">
            <a:avLst/>
          </a:prstGeom>
          <a:noFill/>
          <a:ln>
            <a:noFill/>
          </a:ln>
        </p:spPr>
        <p:txBody>
          <a:bodyPr wrap="square" lIns="0" tIns="0" rIns="0" bIns="0" anchor="t" anchorCtr="0">
            <a:noAutofit/>
          </a:bodyPr>
          <a:lstStyle/>
          <a:p>
            <a:pPr marL="0" marR="0" lvl="0" indent="-127000" algn="l" rtl="0">
              <a:lnSpc>
                <a:spcPct val="70000"/>
              </a:lnSpc>
              <a:spcBef>
                <a:spcPts val="0"/>
              </a:spcBef>
              <a:spcAft>
                <a:spcPts val="0"/>
              </a:spcAft>
              <a:buClr>
                <a:srgbClr val="0C1C2C"/>
              </a:buClr>
              <a:buSzPct val="100000"/>
              <a:buFont typeface="Hind Light"/>
              <a:buNone/>
            </a:pPr>
            <a:r>
              <a:rPr lang="en-US" sz="2000" b="0" i="0" u="none" strike="noStrike" cap="none">
                <a:solidFill>
                  <a:srgbClr val="0C1C2C"/>
                </a:solidFill>
                <a:latin typeface="Hind Light"/>
                <a:ea typeface="Hind Light"/>
                <a:cs typeface="Hind Light"/>
                <a:sym typeface="Hind Light"/>
              </a:rPr>
              <a:t>Our global community of members and Chapters span over 230 countries, territories, and areas of geographic interest world-wide.</a:t>
            </a:r>
          </a:p>
        </p:txBody>
      </p:sp>
      <p:grpSp>
        <p:nvGrpSpPr>
          <p:cNvPr id="176" name="Shape 176"/>
          <p:cNvGrpSpPr/>
          <p:nvPr/>
        </p:nvGrpSpPr>
        <p:grpSpPr>
          <a:xfrm>
            <a:off x="1015757" y="2024213"/>
            <a:ext cx="9822371" cy="4355659"/>
            <a:chOff x="-2" y="-1"/>
            <a:chExt cx="9822369" cy="4355657"/>
          </a:xfrm>
        </p:grpSpPr>
        <p:pic>
          <p:nvPicPr>
            <p:cNvPr id="177" name="Shape 177" descr="Picture 2"/>
            <p:cNvPicPr preferRelativeResize="0"/>
            <p:nvPr/>
          </p:nvPicPr>
          <p:blipFill rotWithShape="1">
            <a:blip r:embed="rId3">
              <a:alphaModFix/>
            </a:blip>
            <a:srcRect/>
            <a:stretch/>
          </p:blipFill>
          <p:spPr>
            <a:xfrm>
              <a:off x="-2" y="-1"/>
              <a:ext cx="9822369" cy="4355657"/>
            </a:xfrm>
            <a:prstGeom prst="rect">
              <a:avLst/>
            </a:prstGeom>
            <a:noFill/>
            <a:ln>
              <a:noFill/>
            </a:ln>
          </p:spPr>
        </p:pic>
        <p:grpSp>
          <p:nvGrpSpPr>
            <p:cNvPr id="178" name="Shape 178"/>
            <p:cNvGrpSpPr/>
            <p:nvPr/>
          </p:nvGrpSpPr>
          <p:grpSpPr>
            <a:xfrm>
              <a:off x="1322386" y="1065832"/>
              <a:ext cx="5922542" cy="1955775"/>
              <a:chOff x="-1" y="-1"/>
              <a:chExt cx="5922541" cy="1955773"/>
            </a:xfrm>
          </p:grpSpPr>
          <p:sp>
            <p:nvSpPr>
              <p:cNvPr id="179" name="Shape 179"/>
              <p:cNvSpPr txBox="1"/>
              <p:nvPr/>
            </p:nvSpPr>
            <p:spPr>
              <a:xfrm>
                <a:off x="-1" y="448918"/>
                <a:ext cx="1018821"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NORTH AMERICA</a:t>
                </a:r>
              </a:p>
            </p:txBody>
          </p:sp>
          <p:sp>
            <p:nvSpPr>
              <p:cNvPr id="180" name="Shape 180"/>
              <p:cNvSpPr txBox="1"/>
              <p:nvPr/>
            </p:nvSpPr>
            <p:spPr>
              <a:xfrm>
                <a:off x="695874" y="1727171"/>
                <a:ext cx="1688402"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LATIN AMERICA/CARIBBEAN</a:t>
                </a:r>
              </a:p>
            </p:txBody>
          </p:sp>
          <p:sp>
            <p:nvSpPr>
              <p:cNvPr id="181" name="Shape 181"/>
              <p:cNvSpPr txBox="1"/>
              <p:nvPr/>
            </p:nvSpPr>
            <p:spPr>
              <a:xfrm>
                <a:off x="3105555" y="-1"/>
                <a:ext cx="485027"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EUROPE</a:t>
                </a:r>
              </a:p>
            </p:txBody>
          </p:sp>
          <p:sp>
            <p:nvSpPr>
              <p:cNvPr id="182" name="Shape 182"/>
              <p:cNvSpPr txBox="1"/>
              <p:nvPr/>
            </p:nvSpPr>
            <p:spPr>
              <a:xfrm>
                <a:off x="3029492" y="1216187"/>
                <a:ext cx="448565"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AFRICA</a:t>
                </a:r>
              </a:p>
            </p:txBody>
          </p:sp>
          <p:sp>
            <p:nvSpPr>
              <p:cNvPr id="183" name="Shape 183"/>
              <p:cNvSpPr txBox="1"/>
              <p:nvPr/>
            </p:nvSpPr>
            <p:spPr>
              <a:xfrm>
                <a:off x="4029074" y="819695"/>
                <a:ext cx="1693120"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MIDDLE EAST</a:t>
                </a:r>
              </a:p>
            </p:txBody>
          </p:sp>
          <p:sp>
            <p:nvSpPr>
              <p:cNvPr id="184" name="Shape 184"/>
              <p:cNvSpPr txBox="1"/>
              <p:nvPr/>
            </p:nvSpPr>
            <p:spPr>
              <a:xfrm>
                <a:off x="5625829" y="1033488"/>
                <a:ext cx="296711" cy="228601"/>
              </a:xfrm>
              <a:prstGeom prst="rect">
                <a:avLst/>
              </a:prstGeom>
              <a:noFill/>
              <a:ln>
                <a:noFill/>
              </a:ln>
            </p:spPr>
            <p:txBody>
              <a:bodyPr wrap="square" lIns="0" tIns="0" rIns="0" bIns="0" anchor="t" anchorCtr="0">
                <a:noAutofit/>
              </a:bodyPr>
              <a:lstStyle/>
              <a:p>
                <a:pPr marL="0" marR="0" lvl="0" indent="-69850" algn="l" rtl="0">
                  <a:lnSpc>
                    <a:spcPct val="90000"/>
                  </a:lnSpc>
                  <a:spcBef>
                    <a:spcPts val="0"/>
                  </a:spcBef>
                  <a:spcAft>
                    <a:spcPts val="0"/>
                  </a:spcAft>
                  <a:buClr>
                    <a:srgbClr val="FFFFFF"/>
                  </a:buClr>
                  <a:buSzPct val="100000"/>
                  <a:buFont typeface="Hind Light"/>
                  <a:buNone/>
                </a:pPr>
                <a:r>
                  <a:rPr lang="en-US" sz="1100" b="0" i="0" u="none" strike="noStrike" cap="none">
                    <a:solidFill>
                      <a:srgbClr val="FFFFFF"/>
                    </a:solidFill>
                    <a:latin typeface="Hind Light"/>
                    <a:ea typeface="Hind Light"/>
                    <a:cs typeface="Hind Light"/>
                    <a:sym typeface="Hind Light"/>
                  </a:rPr>
                  <a:t>ASIA</a:t>
                </a: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descr="Picture 7"/>
          <p:cNvPicPr preferRelativeResize="0"/>
          <p:nvPr/>
        </p:nvPicPr>
        <p:blipFill rotWithShape="1">
          <a:blip r:embed="rId3">
            <a:alphaModFix/>
          </a:blip>
          <a:srcRect/>
          <a:stretch/>
        </p:blipFill>
        <p:spPr>
          <a:xfrm>
            <a:off x="6155871" y="0"/>
            <a:ext cx="6000415" cy="6825653"/>
          </a:xfrm>
          <a:prstGeom prst="rect">
            <a:avLst/>
          </a:prstGeom>
          <a:noFill/>
          <a:ln>
            <a:noFill/>
          </a:ln>
        </p:spPr>
      </p:pic>
      <p:sp>
        <p:nvSpPr>
          <p:cNvPr id="190" name="Shape 190"/>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IETF</a:t>
            </a:r>
          </a:p>
        </p:txBody>
      </p:sp>
      <p:sp>
        <p:nvSpPr>
          <p:cNvPr id="191" name="Shape 191"/>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fld id="{00000000-1234-1234-1234-123412341234}" type="slidenum">
              <a:rPr lang="en-US" sz="1000" b="0" i="0" u="none" strike="noStrike" cap="none">
                <a:solidFill>
                  <a:srgbClr val="EEF2EC"/>
                </a:solidFill>
                <a:latin typeface="Hind Light"/>
                <a:ea typeface="Hind Light"/>
                <a:cs typeface="Hind Light"/>
                <a:sym typeface="Hind Light"/>
              </a:rPr>
              <a:t>7</a:t>
            </a:fld>
            <a:endParaRPr lang="en-US" sz="1000" b="0" i="0" u="none" strike="noStrike" cap="none">
              <a:solidFill>
                <a:srgbClr val="EEF2EC"/>
              </a:solidFill>
              <a:latin typeface="Hind Light"/>
              <a:ea typeface="Hind Light"/>
              <a:cs typeface="Hind Light"/>
              <a:sym typeface="Hind Light"/>
            </a:endParaRPr>
          </a:p>
        </p:txBody>
      </p:sp>
      <p:sp>
        <p:nvSpPr>
          <p:cNvPr id="192" name="Shape 192"/>
          <p:cNvSpPr txBox="1">
            <a:spLocks noGrp="1"/>
          </p:cNvSpPr>
          <p:nvPr>
            <p:ph type="body" idx="1"/>
          </p:nvPr>
        </p:nvSpPr>
        <p:spPr>
          <a:xfrm>
            <a:off x="540975" y="1188720"/>
            <a:ext cx="5174028" cy="3734800"/>
          </a:xfrm>
          <a:prstGeom prst="rect">
            <a:avLst/>
          </a:prstGeom>
          <a:noFill/>
          <a:ln>
            <a:noFill/>
          </a:ln>
        </p:spPr>
        <p:txBody>
          <a:bodyPr wrap="square" lIns="0" tIns="0" rIns="0" bIns="0" anchor="t" anchorCtr="0">
            <a:noAutofit/>
          </a:bodyPr>
          <a:lstStyle/>
          <a:p>
            <a:pPr marL="0" marR="0" lvl="0" indent="-139700" algn="l" rtl="0">
              <a:lnSpc>
                <a:spcPct val="105999"/>
              </a:lnSpc>
              <a:spcBef>
                <a:spcPts val="0"/>
              </a:spcBef>
              <a:spcAft>
                <a:spcPts val="0"/>
              </a:spcAft>
              <a:buClr>
                <a:srgbClr val="0C1C2C"/>
              </a:buClr>
              <a:buSzPct val="100000"/>
              <a:buFont typeface="Hind Light"/>
              <a:buNone/>
            </a:pPr>
            <a:r>
              <a:rPr lang="en-US" sz="2200" b="0" i="0" u="none" strike="noStrike" cap="none">
                <a:solidFill>
                  <a:srgbClr val="0C1C2C"/>
                </a:solidFill>
                <a:latin typeface="Hind Light"/>
                <a:ea typeface="Hind Light"/>
                <a:cs typeface="Hind Light"/>
                <a:sym typeface="Hind Light"/>
              </a:rPr>
              <a:t>The Internet Engineering Task Force (IETF) is the premiere Internet standards organization.</a:t>
            </a:r>
          </a:p>
          <a:p>
            <a:pPr marL="0" marR="0" lvl="0" indent="-101600" algn="l" rtl="0">
              <a:lnSpc>
                <a:spcPct val="105999"/>
              </a:lnSpc>
              <a:spcBef>
                <a:spcPts val="900"/>
              </a:spcBef>
              <a:spcAft>
                <a:spcPts val="0"/>
              </a:spcAft>
              <a:buClr>
                <a:srgbClr val="0C1C2C"/>
              </a:buClr>
              <a:buSzPct val="100000"/>
              <a:buFont typeface="Hind Light"/>
              <a:buNone/>
            </a:pPr>
            <a:r>
              <a:rPr lang="en-US" sz="1600" b="0" i="0" u="none" strike="noStrike" cap="none">
                <a:solidFill>
                  <a:srgbClr val="0C1C2C"/>
                </a:solidFill>
                <a:latin typeface="Hind Light"/>
                <a:ea typeface="Hind Light"/>
                <a:cs typeface="Hind Light"/>
                <a:sym typeface="Hind Light"/>
              </a:rPr>
              <a:t>The mission of the IETF is to make the Internet work better by producing high quality, relevant</a:t>
            </a:r>
            <a:r>
              <a:rPr lang="en-US" sz="1600" b="1" i="0" u="none" strike="noStrike" cap="none">
                <a:solidFill>
                  <a:srgbClr val="0C1C2C"/>
                </a:solidFill>
                <a:latin typeface="Hind"/>
                <a:ea typeface="Hind"/>
                <a:cs typeface="Hind"/>
                <a:sym typeface="Hind"/>
              </a:rPr>
              <a:t> technical documents</a:t>
            </a:r>
            <a:r>
              <a:rPr lang="en-US" sz="1600" b="0" i="0" u="none" strike="noStrike" cap="none">
                <a:solidFill>
                  <a:srgbClr val="0C1C2C"/>
                </a:solidFill>
                <a:latin typeface="Hind Light"/>
                <a:ea typeface="Hind Light"/>
                <a:cs typeface="Hind Light"/>
                <a:sym typeface="Hind Light"/>
              </a:rPr>
              <a:t> that influence the way people </a:t>
            </a:r>
            <a:r>
              <a:rPr lang="en-US" sz="1600" b="1" i="0" u="none" strike="noStrike" cap="none">
                <a:solidFill>
                  <a:srgbClr val="0C1C2C"/>
                </a:solidFill>
                <a:latin typeface="Hind"/>
                <a:ea typeface="Hind"/>
                <a:cs typeface="Hind"/>
                <a:sym typeface="Hind"/>
              </a:rPr>
              <a:t>design</a:t>
            </a:r>
            <a:r>
              <a:rPr lang="en-US" sz="1600" b="0" i="0" u="none" strike="noStrike" cap="none">
                <a:solidFill>
                  <a:srgbClr val="0C1C2C"/>
                </a:solidFill>
                <a:latin typeface="Hind Light"/>
                <a:ea typeface="Hind Light"/>
                <a:cs typeface="Hind Light"/>
                <a:sym typeface="Hind Light"/>
              </a:rPr>
              <a:t>, </a:t>
            </a:r>
            <a:r>
              <a:rPr lang="en-US" sz="1600" b="1" i="0" u="none" strike="noStrike" cap="none">
                <a:solidFill>
                  <a:srgbClr val="0C1C2C"/>
                </a:solidFill>
                <a:latin typeface="Hind"/>
                <a:ea typeface="Hind"/>
                <a:cs typeface="Hind"/>
                <a:sym typeface="Hind"/>
              </a:rPr>
              <a:t>use</a:t>
            </a:r>
            <a:r>
              <a:rPr lang="en-US" sz="1600" b="0" i="0" u="none" strike="noStrike" cap="none">
                <a:solidFill>
                  <a:srgbClr val="0C1C2C"/>
                </a:solidFill>
                <a:latin typeface="Hind Light"/>
                <a:ea typeface="Hind Light"/>
                <a:cs typeface="Hind Light"/>
                <a:sym typeface="Hind Light"/>
              </a:rPr>
              <a:t>, and </a:t>
            </a:r>
            <a:r>
              <a:rPr lang="en-US" sz="1600" b="1" i="0" u="none" strike="noStrike" cap="none">
                <a:solidFill>
                  <a:srgbClr val="0C1C2C"/>
                </a:solidFill>
                <a:latin typeface="Hind"/>
                <a:ea typeface="Hind"/>
                <a:cs typeface="Hind"/>
                <a:sym typeface="Hind"/>
              </a:rPr>
              <a:t>manage</a:t>
            </a:r>
            <a:r>
              <a:rPr lang="en-US" sz="1600" b="0" i="0" u="none" strike="noStrike" cap="none">
                <a:solidFill>
                  <a:srgbClr val="0C1C2C"/>
                </a:solidFill>
                <a:latin typeface="Hind Light"/>
                <a:ea typeface="Hind Light"/>
                <a:cs typeface="Hind Light"/>
                <a:sym typeface="Hind Light"/>
              </a:rPr>
              <a:t> the Internet.</a:t>
            </a:r>
          </a:p>
          <a:p>
            <a:pPr marL="0" marR="0" lvl="0" indent="-101600" algn="l" rtl="0">
              <a:lnSpc>
                <a:spcPct val="105999"/>
              </a:lnSpc>
              <a:spcBef>
                <a:spcPts val="900"/>
              </a:spcBef>
              <a:spcAft>
                <a:spcPts val="0"/>
              </a:spcAft>
              <a:buClr>
                <a:srgbClr val="0C1C2C"/>
              </a:buClr>
              <a:buSzPct val="100000"/>
              <a:buFont typeface="Hind Light"/>
              <a:buNone/>
            </a:pPr>
            <a:r>
              <a:rPr lang="en-US" sz="1600" b="0" i="0" u="none" strike="noStrike" cap="none">
                <a:solidFill>
                  <a:srgbClr val="0C1C2C"/>
                </a:solidFill>
                <a:latin typeface="Hind Light"/>
                <a:ea typeface="Hind Light"/>
                <a:cs typeface="Hind Light"/>
                <a:sym typeface="Hind Light"/>
              </a:rPr>
              <a:t>The Internet Society is the organizational home of the IETF.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40000" y="2461259"/>
            <a:ext cx="11127883" cy="768226"/>
          </a:xfrm>
          <a:prstGeom prst="rect">
            <a:avLst/>
          </a:prstGeom>
          <a:noFill/>
          <a:ln>
            <a:noFill/>
          </a:ln>
        </p:spPr>
        <p:txBody>
          <a:bodyPr wrap="square" lIns="0" tIns="0" rIns="0" bIns="0" anchor="t" anchorCtr="0">
            <a:noAutofit/>
          </a:bodyPr>
          <a:lstStyle/>
          <a:p>
            <a:pPr marL="0" marR="0" lvl="0" indent="-234950" algn="l" rtl="0">
              <a:lnSpc>
                <a:spcPct val="104000"/>
              </a:lnSpc>
              <a:spcBef>
                <a:spcPts val="0"/>
              </a:spcBef>
              <a:spcAft>
                <a:spcPts val="0"/>
              </a:spcAft>
              <a:buClr>
                <a:schemeClr val="accent4"/>
              </a:buClr>
              <a:buSzPct val="100000"/>
              <a:buFont typeface="Hind Light"/>
              <a:buNone/>
            </a:pPr>
            <a:r>
              <a:rPr lang="en-US" sz="3700" b="0" i="0" u="none" strike="noStrike" cap="none">
                <a:solidFill>
                  <a:schemeClr val="accent4"/>
                </a:solidFill>
                <a:latin typeface="Hind Light"/>
                <a:ea typeface="Hind Light"/>
                <a:cs typeface="Hind Light"/>
                <a:sym typeface="Hind Light"/>
              </a:rPr>
              <a:t>Our Members, Chapters and Partners</a:t>
            </a:r>
          </a:p>
        </p:txBody>
      </p:sp>
      <p:sp>
        <p:nvSpPr>
          <p:cNvPr id="198" name="Shape 198"/>
          <p:cNvSpPr txBox="1">
            <a:spLocks noGrp="1"/>
          </p:cNvSpPr>
          <p:nvPr>
            <p:ph type="sldNum" idx="12"/>
          </p:nvPr>
        </p:nvSpPr>
        <p:spPr>
          <a:xfrm>
            <a:off x="11534774" y="6342062"/>
            <a:ext cx="127001" cy="203201"/>
          </a:xfrm>
          <a:prstGeom prst="rect">
            <a:avLst/>
          </a:prstGeom>
          <a:noFill/>
          <a:ln>
            <a:noFill/>
          </a:ln>
        </p:spPr>
        <p:txBody>
          <a:bodyPr wrap="square" lIns="0" tIns="0" rIns="0" bIns="0" anchor="t" anchorCtr="0">
            <a:noAutofit/>
          </a:bodyPr>
          <a:lstStyle/>
          <a:p>
            <a:pPr marL="0" marR="0" lvl="0" indent="-63500" algn="r" rtl="0">
              <a:lnSpc>
                <a:spcPct val="90000"/>
              </a:lnSpc>
              <a:spcBef>
                <a:spcPts val="0"/>
              </a:spcBef>
              <a:spcAft>
                <a:spcPts val="0"/>
              </a:spcAft>
              <a:buClr>
                <a:srgbClr val="535353"/>
              </a:buClr>
              <a:buSzPct val="100000"/>
              <a:buFont typeface="Hind Light"/>
              <a:buNone/>
            </a:pPr>
            <a:fld id="{00000000-1234-1234-1234-123412341234}" type="slidenum">
              <a:rPr lang="en-US" sz="1000" b="0" i="0" u="none" strike="noStrike" cap="none">
                <a:solidFill>
                  <a:srgbClr val="535353"/>
                </a:solidFill>
                <a:latin typeface="Hind Light"/>
                <a:ea typeface="Hind Light"/>
                <a:cs typeface="Hind Light"/>
                <a:sym typeface="Hind Light"/>
              </a:rPr>
              <a:t>8</a:t>
            </a:fld>
            <a:endParaRPr lang="en-US" sz="1000" b="0" i="0" u="none" strike="noStrike" cap="none">
              <a:solidFill>
                <a:srgbClr val="535353"/>
              </a:solidFill>
              <a:latin typeface="Hind Light"/>
              <a:ea typeface="Hind Light"/>
              <a:cs typeface="Hind Light"/>
              <a:sym typeface="Hind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descr="Picture 6"/>
          <p:cNvPicPr preferRelativeResize="0"/>
          <p:nvPr/>
        </p:nvPicPr>
        <p:blipFill rotWithShape="1">
          <a:blip r:embed="rId3">
            <a:alphaModFix/>
          </a:blip>
          <a:srcRect l="37645" r="4923"/>
          <a:stretch/>
        </p:blipFill>
        <p:spPr>
          <a:xfrm>
            <a:off x="6286355" y="0"/>
            <a:ext cx="5887635" cy="6857257"/>
          </a:xfrm>
          <a:prstGeom prst="rect">
            <a:avLst/>
          </a:prstGeom>
          <a:noFill/>
          <a:ln>
            <a:noFill/>
          </a:ln>
        </p:spPr>
      </p:pic>
      <p:sp>
        <p:nvSpPr>
          <p:cNvPr id="204" name="Shape 204"/>
          <p:cNvSpPr txBox="1">
            <a:spLocks noGrp="1"/>
          </p:cNvSpPr>
          <p:nvPr>
            <p:ph type="title"/>
          </p:nvPr>
        </p:nvSpPr>
        <p:spPr>
          <a:xfrm>
            <a:off x="540975" y="567099"/>
            <a:ext cx="11121298" cy="537801"/>
          </a:xfrm>
          <a:prstGeom prst="rect">
            <a:avLst/>
          </a:prstGeom>
          <a:noFill/>
          <a:ln>
            <a:noFill/>
          </a:ln>
        </p:spPr>
        <p:txBody>
          <a:bodyPr wrap="square" lIns="0" tIns="0" rIns="0" bIns="0" anchor="t" anchorCtr="0">
            <a:noAutofit/>
          </a:bodyPr>
          <a:lstStyle/>
          <a:p>
            <a:pPr marL="0" marR="0" lvl="0" indent="-165100" algn="l" rtl="0">
              <a:lnSpc>
                <a:spcPct val="105999"/>
              </a:lnSpc>
              <a:spcBef>
                <a:spcPts val="0"/>
              </a:spcBef>
              <a:spcAft>
                <a:spcPts val="0"/>
              </a:spcAft>
              <a:buClr>
                <a:schemeClr val="accent3"/>
              </a:buClr>
              <a:buSzPct val="100000"/>
              <a:buFont typeface="Hind Light"/>
              <a:buNone/>
            </a:pPr>
            <a:r>
              <a:rPr lang="en-US" sz="2600" b="0" i="0" u="none" strike="noStrike" cap="none">
                <a:solidFill>
                  <a:schemeClr val="accent3"/>
                </a:solidFill>
                <a:latin typeface="Hind Light"/>
                <a:ea typeface="Hind Light"/>
                <a:cs typeface="Hind Light"/>
                <a:sym typeface="Hind Light"/>
              </a:rPr>
              <a:t>Membership is Vital</a:t>
            </a:r>
          </a:p>
        </p:txBody>
      </p:sp>
      <p:sp>
        <p:nvSpPr>
          <p:cNvPr id="205" name="Shape 205"/>
          <p:cNvSpPr txBox="1">
            <a:spLocks noGrp="1"/>
          </p:cNvSpPr>
          <p:nvPr>
            <p:ph type="body" idx="1"/>
          </p:nvPr>
        </p:nvSpPr>
        <p:spPr>
          <a:xfrm>
            <a:off x="540975" y="1256800"/>
            <a:ext cx="5516927" cy="4933363"/>
          </a:xfrm>
          <a:prstGeom prst="rect">
            <a:avLst/>
          </a:prstGeom>
          <a:noFill/>
          <a:ln>
            <a:noFill/>
          </a:ln>
        </p:spPr>
        <p:txBody>
          <a:bodyPr wrap="square" lIns="0" tIns="0" rIns="0" bIns="0" anchor="t" anchorCtr="0">
            <a:noAutofit/>
          </a:bodyPr>
          <a:lstStyle/>
          <a:p>
            <a:pPr marL="0" marR="0" lvl="0" indent="-146050" algn="l" rtl="0">
              <a:lnSpc>
                <a:spcPct val="105999"/>
              </a:lnSpc>
              <a:spcBef>
                <a:spcPts val="0"/>
              </a:spcBef>
              <a:spcAft>
                <a:spcPts val="0"/>
              </a:spcAft>
              <a:buClr>
                <a:srgbClr val="000000"/>
              </a:buClr>
              <a:buSzPct val="100000"/>
              <a:buFont typeface="Hind Light"/>
              <a:buNone/>
            </a:pPr>
            <a:r>
              <a:rPr lang="en-US" sz="2300" b="0" i="0" u="none" strike="noStrike" cap="none" dirty="0" smtClean="0">
                <a:solidFill>
                  <a:srgbClr val="000000"/>
                </a:solidFill>
                <a:latin typeface="Hind Light"/>
                <a:ea typeface="Hind Light"/>
                <a:cs typeface="Hind Light"/>
                <a:sym typeface="Hind Light"/>
              </a:rPr>
              <a:t>+103,580 </a:t>
            </a:r>
            <a:r>
              <a:rPr lang="en-US" sz="2300" b="0" i="0" u="none" strike="noStrike" cap="none" dirty="0">
                <a:solidFill>
                  <a:srgbClr val="000000"/>
                </a:solidFill>
                <a:latin typeface="Hind Light"/>
                <a:ea typeface="Hind Light"/>
                <a:cs typeface="Hind Light"/>
                <a:sym typeface="Hind Light"/>
              </a:rPr>
              <a:t>people working for an Internet that brings opportunity, hope and human development</a:t>
            </a:r>
          </a:p>
          <a:p>
            <a:pPr marL="0" marR="0" lvl="0" indent="-101600" algn="l" rtl="0">
              <a:lnSpc>
                <a:spcPct val="105999"/>
              </a:lnSpc>
              <a:spcBef>
                <a:spcPts val="1000"/>
              </a:spcBef>
              <a:spcAft>
                <a:spcPts val="0"/>
              </a:spcAft>
              <a:buClr>
                <a:srgbClr val="0C1C2C"/>
              </a:buClr>
              <a:buSzPct val="100000"/>
              <a:buFont typeface="Hind Light"/>
              <a:buNone/>
            </a:pPr>
            <a:r>
              <a:rPr lang="en-US" sz="1600" b="0" i="0" u="none" strike="noStrike" cap="none" dirty="0">
                <a:solidFill>
                  <a:srgbClr val="0C1C2C"/>
                </a:solidFill>
                <a:latin typeface="Hind Light"/>
                <a:ea typeface="Hind Light"/>
                <a:cs typeface="Hind Light"/>
                <a:sym typeface="Hind Light"/>
              </a:rPr>
              <a:t>Our members come together from every continent and walk of life to support our mission and the hope of a better future.</a:t>
            </a:r>
          </a:p>
          <a:p>
            <a:pPr marL="0" marR="0" lvl="0" indent="-101600" algn="l" rtl="0">
              <a:lnSpc>
                <a:spcPct val="105999"/>
              </a:lnSpc>
              <a:spcBef>
                <a:spcPts val="1000"/>
              </a:spcBef>
              <a:spcAft>
                <a:spcPts val="0"/>
              </a:spcAft>
              <a:buClr>
                <a:srgbClr val="0C1C2C"/>
              </a:buClr>
              <a:buSzPct val="100000"/>
              <a:buFont typeface="Hind Light"/>
              <a:buNone/>
            </a:pPr>
            <a:r>
              <a:rPr lang="en-US" sz="1600" b="0" i="0" u="none" strike="noStrike" cap="none" dirty="0">
                <a:solidFill>
                  <a:srgbClr val="0C1C2C"/>
                </a:solidFill>
                <a:latin typeface="Hind Light"/>
                <a:ea typeface="Hind Light"/>
                <a:cs typeface="Hind Light"/>
                <a:sym typeface="Hind Light"/>
              </a:rPr>
              <a:t>Members benefit from:</a:t>
            </a:r>
          </a:p>
          <a:p>
            <a:pPr marL="288035" marR="0" lvl="1" indent="-288035" algn="l" rtl="0">
              <a:lnSpc>
                <a:spcPct val="110000"/>
              </a:lnSpc>
              <a:spcBef>
                <a:spcPts val="0"/>
              </a:spcBef>
              <a:spcAft>
                <a:spcPts val="0"/>
              </a:spcAft>
              <a:buClr>
                <a:srgbClr val="0C1C2C"/>
              </a:buClr>
              <a:buSzPct val="100000"/>
              <a:buFont typeface="Arial"/>
              <a:buChar char="•"/>
            </a:pPr>
            <a:r>
              <a:rPr lang="en-US" sz="1600" b="0" i="0" u="none" strike="noStrike" cap="none" dirty="0">
                <a:solidFill>
                  <a:srgbClr val="0C1C2C"/>
                </a:solidFill>
                <a:latin typeface="Hind Light"/>
                <a:ea typeface="Hind Light"/>
                <a:cs typeface="Hind Light"/>
                <a:sym typeface="Hind Light"/>
              </a:rPr>
              <a:t>Open, collaborative discussions</a:t>
            </a:r>
          </a:p>
          <a:p>
            <a:pPr marL="288035" marR="0" lvl="1" indent="-288035" algn="l" rtl="0">
              <a:lnSpc>
                <a:spcPct val="110000"/>
              </a:lnSpc>
              <a:spcBef>
                <a:spcPts val="0"/>
              </a:spcBef>
              <a:spcAft>
                <a:spcPts val="0"/>
              </a:spcAft>
              <a:buClr>
                <a:srgbClr val="0C1C2C"/>
              </a:buClr>
              <a:buSzPct val="100000"/>
              <a:buFont typeface="Arial"/>
              <a:buChar char="•"/>
            </a:pPr>
            <a:r>
              <a:rPr lang="en-US" sz="1600" b="0" i="0" u="none" strike="noStrike" cap="none" dirty="0">
                <a:solidFill>
                  <a:srgbClr val="0C1C2C"/>
                </a:solidFill>
                <a:latin typeface="Hind Light"/>
                <a:ea typeface="Hind Light"/>
                <a:cs typeface="Hind Light"/>
                <a:sym typeface="Hind Light"/>
              </a:rPr>
              <a:t>Special events and consultations </a:t>
            </a:r>
          </a:p>
          <a:p>
            <a:pPr marL="288035" marR="0" lvl="1" indent="-288035" algn="l" rtl="0">
              <a:lnSpc>
                <a:spcPct val="110000"/>
              </a:lnSpc>
              <a:spcBef>
                <a:spcPts val="0"/>
              </a:spcBef>
              <a:spcAft>
                <a:spcPts val="0"/>
              </a:spcAft>
              <a:buClr>
                <a:srgbClr val="0C1C2C"/>
              </a:buClr>
              <a:buSzPct val="100000"/>
              <a:buFont typeface="Arial"/>
              <a:buChar char="•"/>
            </a:pPr>
            <a:r>
              <a:rPr lang="en-US" sz="1600" b="0" i="0" u="none" strike="noStrike" cap="none" dirty="0">
                <a:solidFill>
                  <a:srgbClr val="0C1C2C"/>
                </a:solidFill>
                <a:latin typeface="Hind Light"/>
                <a:ea typeface="Hind Light"/>
                <a:cs typeface="Hind Light"/>
                <a:sym typeface="Hind Light"/>
              </a:rPr>
              <a:t>Learning and personal development</a:t>
            </a:r>
          </a:p>
          <a:p>
            <a:pPr marL="288035" marR="0" lvl="1" indent="-288035" algn="l" rtl="0">
              <a:lnSpc>
                <a:spcPct val="110000"/>
              </a:lnSpc>
              <a:spcBef>
                <a:spcPts val="0"/>
              </a:spcBef>
              <a:spcAft>
                <a:spcPts val="0"/>
              </a:spcAft>
              <a:buClr>
                <a:srgbClr val="0C1C2C"/>
              </a:buClr>
              <a:buSzPct val="100000"/>
              <a:buFont typeface="Arial"/>
              <a:buChar char="•"/>
            </a:pPr>
            <a:r>
              <a:rPr lang="en-US" sz="1600" b="0" i="0" u="none" strike="noStrike" cap="none" dirty="0">
                <a:solidFill>
                  <a:srgbClr val="0C1C2C"/>
                </a:solidFill>
                <a:latin typeface="Hind Light"/>
                <a:ea typeface="Hind Light"/>
                <a:cs typeface="Hind Light"/>
                <a:sym typeface="Hind Light"/>
              </a:rPr>
              <a:t>Information about issues they care about</a:t>
            </a:r>
          </a:p>
          <a:p>
            <a:pPr marL="288035" marR="0" lvl="1" indent="-288035" algn="l" rtl="0">
              <a:lnSpc>
                <a:spcPct val="110000"/>
              </a:lnSpc>
              <a:spcBef>
                <a:spcPts val="0"/>
              </a:spcBef>
              <a:spcAft>
                <a:spcPts val="0"/>
              </a:spcAft>
              <a:buClr>
                <a:srgbClr val="0C1C2C"/>
              </a:buClr>
              <a:buSzPct val="100000"/>
              <a:buFont typeface="Arial"/>
              <a:buChar char="•"/>
            </a:pPr>
            <a:r>
              <a:rPr lang="en-US" sz="1600" b="0" i="0" u="none" strike="noStrike" cap="none" dirty="0">
                <a:solidFill>
                  <a:srgbClr val="0C1C2C"/>
                </a:solidFill>
                <a:latin typeface="Hind Light"/>
                <a:ea typeface="Hind Light"/>
                <a:cs typeface="Hind Light"/>
                <a:sym typeface="Hind Light"/>
              </a:rPr>
              <a:t>Networking and interacting with peers</a:t>
            </a:r>
          </a:p>
        </p:txBody>
      </p:sp>
      <p:sp>
        <p:nvSpPr>
          <p:cNvPr id="206" name="Shape 206"/>
          <p:cNvSpPr txBox="1"/>
          <p:nvPr/>
        </p:nvSpPr>
        <p:spPr>
          <a:xfrm>
            <a:off x="8918575" y="6342062"/>
            <a:ext cx="2743200" cy="294639"/>
          </a:xfrm>
          <a:prstGeom prst="rect">
            <a:avLst/>
          </a:prstGeom>
          <a:noFill/>
          <a:ln>
            <a:noFill/>
          </a:ln>
        </p:spPr>
        <p:txBody>
          <a:bodyPr wrap="square" lIns="45700" tIns="45700" rIns="45700" bIns="45700" anchor="t" anchorCtr="0">
            <a:noAutofit/>
          </a:bodyPr>
          <a:lstStyle/>
          <a:p>
            <a:pPr marL="0" marR="0" lvl="0" indent="-63500" algn="r"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8</a:t>
            </a:r>
          </a:p>
        </p:txBody>
      </p:sp>
      <p:sp>
        <p:nvSpPr>
          <p:cNvPr id="207" name="Shape 207"/>
          <p:cNvSpPr txBox="1"/>
          <p:nvPr/>
        </p:nvSpPr>
        <p:spPr>
          <a:xfrm>
            <a:off x="6498771" y="243101"/>
            <a:ext cx="4180117" cy="294639"/>
          </a:xfrm>
          <a:prstGeom prst="rect">
            <a:avLst/>
          </a:prstGeom>
          <a:noFill/>
          <a:ln>
            <a:noFill/>
          </a:ln>
        </p:spPr>
        <p:txBody>
          <a:bodyPr wrap="square" lIns="45700" tIns="45700" rIns="45700" bIns="45700" anchor="t" anchorCtr="0">
            <a:noAutofit/>
          </a:bodyPr>
          <a:lstStyle/>
          <a:p>
            <a:pPr marL="0" marR="0" lvl="0" indent="-63500" algn="l" rtl="0">
              <a:lnSpc>
                <a:spcPct val="100000"/>
              </a:lnSpc>
              <a:spcBef>
                <a:spcPts val="0"/>
              </a:spcBef>
              <a:spcAft>
                <a:spcPts val="0"/>
              </a:spcAft>
              <a:buClr>
                <a:srgbClr val="EEF2EC"/>
              </a:buClr>
              <a:buSzPct val="100000"/>
              <a:buFont typeface="Hind Light"/>
              <a:buNone/>
            </a:pPr>
            <a:r>
              <a:rPr lang="en-US" sz="1000" b="0" i="0" u="none" strike="noStrike" cap="none">
                <a:solidFill>
                  <a:srgbClr val="EEF2EC"/>
                </a:solidFill>
                <a:latin typeface="Hind Light"/>
                <a:ea typeface="Hind Light"/>
                <a:cs typeface="Hind Light"/>
                <a:sym typeface="Hind Light"/>
              </a:rPr>
              <a:t>© 2016 Nyani Quarmyne / Internet Society CC BY-NC-SA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OC - Green template">
  <a:themeElements>
    <a:clrScheme name="ISOC - Green template">
      <a:dk1>
        <a:srgbClr val="0C1C2C"/>
      </a:dk1>
      <a:lt1>
        <a:srgbClr val="2C2620"/>
      </a:lt1>
      <a:dk2>
        <a:srgbClr val="A7A7A7"/>
      </a:dk2>
      <a:lt2>
        <a:srgbClr val="535353"/>
      </a:lt2>
      <a:accent1>
        <a:srgbClr val="24366E"/>
      </a:accent1>
      <a:accent2>
        <a:srgbClr val="3A82E4"/>
      </a:accent2>
      <a:accent3>
        <a:srgbClr val="40B2A4"/>
      </a:accent3>
      <a:accent4>
        <a:srgbClr val="7E245C"/>
      </a:accent4>
      <a:accent5>
        <a:srgbClr val="D25238"/>
      </a:accent5>
      <a:accent6>
        <a:srgbClr val="EECA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OC - Green template">
  <a:themeElements>
    <a:clrScheme name="ISOC - Green template">
      <a:dk1>
        <a:srgbClr val="000000"/>
      </a:dk1>
      <a:lt1>
        <a:srgbClr val="FFFFFF"/>
      </a:lt1>
      <a:dk2>
        <a:srgbClr val="A7A7A7"/>
      </a:dk2>
      <a:lt2>
        <a:srgbClr val="535353"/>
      </a:lt2>
      <a:accent1>
        <a:srgbClr val="24366E"/>
      </a:accent1>
      <a:accent2>
        <a:srgbClr val="3A82E4"/>
      </a:accent2>
      <a:accent3>
        <a:srgbClr val="40B2A4"/>
      </a:accent3>
      <a:accent4>
        <a:srgbClr val="7E245C"/>
      </a:accent4>
      <a:accent5>
        <a:srgbClr val="D25238"/>
      </a:accent5>
      <a:accent6>
        <a:srgbClr val="EECA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2378</Words>
  <Application>Microsoft Macintosh PowerPoint</Application>
  <PresentationFormat>Widescreen</PresentationFormat>
  <Paragraphs>338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Helvetica Neue</vt:lpstr>
      <vt:lpstr>Hind</vt:lpstr>
      <vt:lpstr>Hind Light</vt:lpstr>
      <vt:lpstr>Hind Medium</vt:lpstr>
      <vt:lpstr>Hind SemiBold</vt:lpstr>
      <vt:lpstr>ISOC - Green template</vt:lpstr>
      <vt:lpstr>The Internet is for Everyone</vt:lpstr>
      <vt:lpstr>PowerPoint Presentation</vt:lpstr>
      <vt:lpstr>PowerPoint Presentation</vt:lpstr>
      <vt:lpstr>Our Story</vt:lpstr>
      <vt:lpstr>The Internet Society at Work</vt:lpstr>
      <vt:lpstr>Global Presence</vt:lpstr>
      <vt:lpstr>IETF</vt:lpstr>
      <vt:lpstr>Our Members, Chapters and Partners</vt:lpstr>
      <vt:lpstr>Membership is Vital</vt:lpstr>
      <vt:lpstr>Chapters Play a Key Role</vt:lpstr>
      <vt:lpstr>Chapters In India</vt:lpstr>
      <vt:lpstr>Our Partners</vt:lpstr>
      <vt:lpstr>How We Work</vt:lpstr>
      <vt:lpstr>Our Priorities</vt:lpstr>
      <vt:lpstr>Policy</vt:lpstr>
      <vt:lpstr>Events and Opportunities</vt:lpstr>
      <vt:lpstr>Grants and Awards</vt:lpstr>
      <vt:lpstr>Grants</vt:lpstr>
      <vt:lpstr>Awards</vt:lpstr>
      <vt:lpstr>Our Work in Asia-Pacific</vt:lpstr>
      <vt:lpstr>Areas of impact: Digital Divide</vt:lpstr>
      <vt:lpstr>Survey: Policy issues in Asia-Pacific</vt:lpstr>
      <vt:lpstr>Some the Regional Reads</vt:lpstr>
      <vt:lpstr>Regional Policy Survey</vt:lpstr>
      <vt:lpstr>Internet Governance</vt:lpstr>
      <vt:lpstr>Internet policy goals must…</vt:lpstr>
      <vt:lpstr>The multi-stakeholder approach is useful…</vt:lpstr>
      <vt:lpstr>The Internet’s Governance Landscape</vt:lpstr>
      <vt:lpstr>We get better answers to global questions when a range of  experts and interests can meaningfully take part in the discussion.</vt:lpstr>
      <vt:lpstr>PowerPoint Presentation</vt:lpstr>
      <vt:lpstr>Panelists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is for Everyone</dc:title>
  <cp:lastModifiedBy>Microsoft Office User</cp:lastModifiedBy>
  <cp:revision>7</cp:revision>
  <dcterms:modified xsi:type="dcterms:W3CDTF">2017-10-25T10:00:00Z</dcterms:modified>
</cp:coreProperties>
</file>